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39"/>
  </p:notesMasterIdLst>
  <p:sldIdLst>
    <p:sldId id="277" r:id="rId2"/>
    <p:sldId id="257" r:id="rId3"/>
    <p:sldId id="282" r:id="rId4"/>
    <p:sldId id="283" r:id="rId5"/>
    <p:sldId id="284" r:id="rId6"/>
    <p:sldId id="285" r:id="rId7"/>
    <p:sldId id="258" r:id="rId8"/>
    <p:sldId id="286" r:id="rId9"/>
    <p:sldId id="289" r:id="rId10"/>
    <p:sldId id="309" r:id="rId11"/>
    <p:sldId id="307" r:id="rId12"/>
    <p:sldId id="306" r:id="rId13"/>
    <p:sldId id="308" r:id="rId14"/>
    <p:sldId id="290" r:id="rId15"/>
    <p:sldId id="291" r:id="rId16"/>
    <p:sldId id="292" r:id="rId17"/>
    <p:sldId id="293" r:id="rId18"/>
    <p:sldId id="294" r:id="rId19"/>
    <p:sldId id="295" r:id="rId20"/>
    <p:sldId id="304" r:id="rId21"/>
    <p:sldId id="270" r:id="rId22"/>
    <p:sldId id="271" r:id="rId23"/>
    <p:sldId id="278" r:id="rId24"/>
    <p:sldId id="281" r:id="rId25"/>
    <p:sldId id="299" r:id="rId26"/>
    <p:sldId id="288" r:id="rId27"/>
    <p:sldId id="303" r:id="rId28"/>
    <p:sldId id="279" r:id="rId29"/>
    <p:sldId id="280" r:id="rId30"/>
    <p:sldId id="273" r:id="rId31"/>
    <p:sldId id="310" r:id="rId32"/>
    <p:sldId id="305" r:id="rId33"/>
    <p:sldId id="301" r:id="rId34"/>
    <p:sldId id="311" r:id="rId35"/>
    <p:sldId id="312" r:id="rId36"/>
    <p:sldId id="274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" y="11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6646E5-72B6-4D4B-8ABA-A05D3EDE8A76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F6C4A3B-4E26-4FD6-AD38-E558FF52C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45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매년 건강기능식품을 위시한 영양제 시장의 규모가 상승하고 있다</a:t>
            </a:r>
          </a:p>
          <a:p>
            <a:pPr>
              <a:defRPr/>
            </a:pPr>
            <a:r>
              <a:rPr lang="ko-KR" altLang="en-US"/>
              <a:t>코로나 사태 이후 수요가 폭발적으로 증가하며 작년 </a:t>
            </a:r>
            <a:r>
              <a:rPr lang="en-US" altLang="ko-KR"/>
              <a:t>2022</a:t>
            </a:r>
            <a:r>
              <a:rPr lang="ko-KR" altLang="en-US"/>
              <a:t>년에는 </a:t>
            </a:r>
            <a:r>
              <a:rPr lang="en-US" altLang="ko-KR"/>
              <a:t>6</a:t>
            </a:r>
            <a:r>
              <a:rPr lang="ko-KR" altLang="en-US"/>
              <a:t>조원 규모로 시장이 확대되었다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연령이 높을수록 건강기능식품을 찾는 소비자의 비율이 늘어나며</a:t>
            </a:r>
          </a:p>
          <a:p>
            <a:pPr>
              <a:defRPr/>
            </a:pPr>
            <a:r>
              <a:rPr lang="en-US" altLang="ko-KR"/>
              <a:t>TV</a:t>
            </a:r>
            <a:r>
              <a:rPr lang="ko-KR" altLang="en-US"/>
              <a:t>와 매스컴에서 연예인과 의약전문가들의 모습을 통해</a:t>
            </a:r>
          </a:p>
          <a:p>
            <a:pPr>
              <a:defRPr/>
            </a:pPr>
            <a:r>
              <a:rPr lang="ko-KR" altLang="en-US"/>
              <a:t>현대인들은 부족할 수 있는 영양을 영양제로 채우는 성향이 짙어지고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19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하지만 영양제를 오남용 하는 인구도 덩달아많아지고 있는데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이는 단편적인 정보만 제공하는 인터넷 포털 검색과</a:t>
            </a:r>
          </a:p>
          <a:p>
            <a:pPr>
              <a:defRPr/>
            </a:pPr>
            <a:r>
              <a:rPr lang="ko-KR" altLang="en-US"/>
              <a:t>지인 및 인플루언서들의 추천에 의해서 구입하는 경우가 많기 때문인 것으로 파악됨</a:t>
            </a:r>
          </a:p>
          <a:p>
            <a:pPr>
              <a:defRPr/>
            </a:pPr>
            <a:r>
              <a:rPr lang="ko-KR" altLang="en-US"/>
              <a:t>때문에 정확한 정보를 쉽게 제공하는 싸이트 제작을 위해</a:t>
            </a:r>
          </a:p>
          <a:p>
            <a:pPr>
              <a:defRPr/>
            </a:pPr>
            <a:r>
              <a:rPr lang="ko-KR" altLang="en-US"/>
              <a:t>이 프로젝트를 시작하게 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12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영양제에 대한 성분 정보를 제공합니다</a:t>
            </a:r>
          </a:p>
          <a:p>
            <a:pPr>
              <a:defRPr/>
            </a:pPr>
            <a:r>
              <a:rPr lang="ko-KR" altLang="en-US"/>
              <a:t>어떻게 섭취하는 것이 효과적인지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어떻게 구매할 수 있는 온</a:t>
            </a:r>
            <a:r>
              <a:rPr lang="en-US" altLang="ko-KR"/>
              <a:t>,</a:t>
            </a:r>
            <a:r>
              <a:rPr lang="ko-KR" altLang="en-US"/>
              <a:t>오프라인 정보를 제공하고</a:t>
            </a:r>
          </a:p>
          <a:p>
            <a:pPr>
              <a:defRPr/>
            </a:pPr>
            <a:r>
              <a:rPr lang="ko-KR" altLang="en-US"/>
              <a:t>소비자들간에 정보를 공유할 수 있는 공간을 마련하여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영양제를 쉽게 구매하고 올바르게 섭취하는 것을 유도하는 목적을 지니고 있습니다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05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말한 목적을 달성하기 위해 저희는</a:t>
            </a:r>
          </a:p>
          <a:p>
            <a:pPr>
              <a:defRPr/>
            </a:pPr>
            <a:r>
              <a:rPr lang="ko-KR" altLang="en-US"/>
              <a:t>개개인에게 필요한 맞춤형 영양제 추천 서비스를 제공하고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각 영양 성분을 검색하고 정보를 조회할 수 있으며</a:t>
            </a:r>
          </a:p>
          <a:p>
            <a:pPr>
              <a:defRPr/>
            </a:pPr>
            <a:r>
              <a:rPr lang="ko-KR" altLang="en-US"/>
              <a:t>커뮤니티를 통해 원활하게 정보를 공유하는 시스템을 활성화 시키려 합니다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64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84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4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1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1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7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7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6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7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5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6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53A61-B8A4-42A6-A65C-DC43F3436EE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6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youtube.com/watch/ODCulRMVGQ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FFF">
              <a:alpha val="100000"/>
            </a:srgbClr>
          </a:solidFill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4" y="1743072"/>
            <a:ext cx="5760732" cy="2438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8982" y="3808453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3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 </a:t>
            </a:r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: </a:t>
            </a:r>
            <a:r>
              <a:rPr lang="ko-KR" altLang="en-US" sz="30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약한남자</a:t>
            </a:r>
            <a:endParaRPr lang="ko-KR" altLang="en-US" sz="30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1987" y="4543425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문체부 제목 돋음체" panose="020B0609000101010101" pitchFamily="49" charset="-127"/>
              </a:rPr>
              <a:t>박제창</a:t>
            </a:r>
            <a:r>
              <a:rPr lang="ko-KR" altLang="en-US" dirty="0">
                <a:ea typeface="문체부 제목 돋음체" panose="020B0609000101010101" pitchFamily="49" charset="-127"/>
              </a:rPr>
              <a:t> </a:t>
            </a:r>
            <a:r>
              <a:rPr lang="ko-KR" altLang="en-US" dirty="0" err="1">
                <a:ea typeface="문체부 제목 돋음체" panose="020B0609000101010101" pitchFamily="49" charset="-127"/>
              </a:rPr>
              <a:t>김규서</a:t>
            </a:r>
            <a:r>
              <a:rPr lang="ko-KR" altLang="en-US" dirty="0">
                <a:ea typeface="문체부 제목 돋음체" panose="020B0609000101010101" pitchFamily="49" charset="-127"/>
              </a:rPr>
              <a:t> 김진호 이관희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0475" y="2066925"/>
            <a:ext cx="591502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영양제가 </a:t>
            </a:r>
            <a:r>
              <a:rPr lang="ko-KR" altLang="en-US" sz="1500" dirty="0" err="1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필요할땐</a:t>
            </a:r>
            <a:r>
              <a:rPr lang="en-US" altLang="ko-KR" sz="1500" dirty="0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?</a:t>
            </a:r>
            <a:endParaRPr lang="ko-KR" altLang="en-US" sz="1500" dirty="0">
              <a:latin typeface="신라고딕체" panose="02020803020101020101" pitchFamily="18" charset="-127"/>
              <a:ea typeface="신라고딕체"/>
              <a:cs typeface="신라고딕체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04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분할도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Rectangle 252"/>
          <p:cNvSpPr>
            <a:spLocks noChangeArrowheads="1"/>
          </p:cNvSpPr>
          <p:nvPr/>
        </p:nvSpPr>
        <p:spPr bwMode="gray">
          <a:xfrm>
            <a:off x="5489955" y="1608528"/>
            <a:ext cx="1184275" cy="3603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1.YAGIYO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AutoShape 285"/>
          <p:cNvCxnSpPr>
            <a:cxnSpLocks noChangeShapeType="1"/>
            <a:stCxn id="6" idx="2"/>
            <a:endCxn id="17" idx="0"/>
          </p:cNvCxnSpPr>
          <p:nvPr/>
        </p:nvCxnSpPr>
        <p:spPr bwMode="auto">
          <a:xfrm rot="5400000">
            <a:off x="4563922" y="1459904"/>
            <a:ext cx="1009185" cy="20271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1" name="AutoShape 288"/>
          <p:cNvCxnSpPr>
            <a:cxnSpLocks noChangeShapeType="1"/>
          </p:cNvCxnSpPr>
          <p:nvPr/>
        </p:nvCxnSpPr>
        <p:spPr bwMode="auto">
          <a:xfrm rot="5400000">
            <a:off x="3645816" y="525037"/>
            <a:ext cx="974749" cy="389780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1FBC87-5B89-4DFD-B0F4-C79716E8D2F5}"/>
              </a:ext>
            </a:extLst>
          </p:cNvPr>
          <p:cNvGrpSpPr/>
          <p:nvPr/>
        </p:nvGrpSpPr>
        <p:grpSpPr>
          <a:xfrm>
            <a:off x="1444630" y="2943646"/>
            <a:ext cx="1479318" cy="338746"/>
            <a:chOff x="416640" y="3275908"/>
            <a:chExt cx="1439862" cy="269875"/>
          </a:xfrm>
        </p:grpSpPr>
        <p:sp>
          <p:nvSpPr>
            <p:cNvPr id="13" name="Rectangle 253"/>
            <p:cNvSpPr>
              <a:spLocks noChangeArrowheads="1"/>
            </p:cNvSpPr>
            <p:nvPr/>
          </p:nvSpPr>
          <p:spPr bwMode="auto">
            <a:xfrm>
              <a:off x="416640" y="3275908"/>
              <a:ext cx="1439862" cy="269875"/>
            </a:xfrm>
            <a:prstGeom prst="rect">
              <a:avLst/>
            </a:prstGeom>
            <a:solidFill>
              <a:srgbClr val="C605B2"/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algn="ctr" defTabSz="762000">
                <a:defRPr/>
              </a:pPr>
              <a:r>
                <a:rPr lang="en-US" altLang="ko-KR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2.1 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영양제 성분 조회</a:t>
              </a:r>
            </a:p>
            <a:p>
              <a:pPr algn="ctr" defTabSz="762000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Rectangle 257"/>
          <p:cNvSpPr>
            <a:spLocks noChangeArrowheads="1"/>
          </p:cNvSpPr>
          <p:nvPr/>
        </p:nvSpPr>
        <p:spPr bwMode="auto">
          <a:xfrm>
            <a:off x="3330126" y="2978076"/>
            <a:ext cx="1449617" cy="304310"/>
          </a:xfrm>
          <a:prstGeom prst="rect">
            <a:avLst/>
          </a:prstGeom>
          <a:solidFill>
            <a:srgbClr val="7426CB"/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762000"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영</a:t>
            </a:r>
            <a:r>
              <a:rPr lang="ko-KR" altLang="en-US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양제 분석 및 추천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CD7D60-D058-4EC6-BB50-7DD4990101FF}"/>
              </a:ext>
            </a:extLst>
          </p:cNvPr>
          <p:cNvGrpSpPr/>
          <p:nvPr/>
        </p:nvGrpSpPr>
        <p:grpSpPr>
          <a:xfrm>
            <a:off x="5281025" y="2984425"/>
            <a:ext cx="1500921" cy="269875"/>
            <a:chOff x="4791506" y="3298259"/>
            <a:chExt cx="1500921" cy="269875"/>
          </a:xfrm>
        </p:grpSpPr>
        <p:sp>
          <p:nvSpPr>
            <p:cNvPr id="20" name="Rectangle 257"/>
            <p:cNvSpPr>
              <a:spLocks noChangeArrowheads="1"/>
            </p:cNvSpPr>
            <p:nvPr/>
          </p:nvSpPr>
          <p:spPr bwMode="auto">
            <a:xfrm>
              <a:off x="4892721" y="3298259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2.3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구매정보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22" name="AutoShape 285"/>
          <p:cNvCxnSpPr>
            <a:cxnSpLocks noChangeShapeType="1"/>
            <a:stCxn id="6" idx="2"/>
          </p:cNvCxnSpPr>
          <p:nvPr/>
        </p:nvCxnSpPr>
        <p:spPr bwMode="auto">
          <a:xfrm rot="5400000">
            <a:off x="5578199" y="2472785"/>
            <a:ext cx="1007788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BDAC91C-A4CB-4241-A8F2-F54B45D8BD12}"/>
              </a:ext>
            </a:extLst>
          </p:cNvPr>
          <p:cNvGrpSpPr/>
          <p:nvPr/>
        </p:nvGrpSpPr>
        <p:grpSpPr>
          <a:xfrm>
            <a:off x="7086165" y="2983805"/>
            <a:ext cx="1399706" cy="269875"/>
            <a:chOff x="6759030" y="3275903"/>
            <a:chExt cx="1399706" cy="269875"/>
          </a:xfrm>
          <a:solidFill>
            <a:srgbClr val="FFFFCC"/>
          </a:solidFill>
        </p:grpSpPr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B9C4467C-DF39-45CE-A58C-C4EEEEF7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rgbClr val="C605B2"/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2.4 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커뮤니티 관리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4ED32B-C15E-4CAC-B398-FE695A02193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6" name="Rectangle 257">
            <a:extLst>
              <a:ext uri="{FF2B5EF4-FFF2-40B4-BE49-F238E27FC236}">
                <a16:creationId xmlns:a16="http://schemas.microsoft.com/office/drawing/2014/main" id="{A41232CD-5027-42A8-BB63-C0AF32A21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98" y="2978076"/>
            <a:ext cx="1399706" cy="2698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762000">
              <a:defRPr/>
            </a:pP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2.5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사이트 관리</a:t>
            </a:r>
          </a:p>
        </p:txBody>
      </p:sp>
      <p:cxnSp>
        <p:nvCxnSpPr>
          <p:cNvPr id="27" name="AutoShape 285">
            <a:extLst>
              <a:ext uri="{FF2B5EF4-FFF2-40B4-BE49-F238E27FC236}">
                <a16:creationId xmlns:a16="http://schemas.microsoft.com/office/drawing/2014/main" id="{5EF607F8-BB04-4308-9E61-7E6E01393195}"/>
              </a:ext>
            </a:extLst>
          </p:cNvPr>
          <p:cNvCxnSpPr>
            <a:cxnSpLocks noChangeShapeType="1"/>
            <a:stCxn id="6" idx="2"/>
            <a:endCxn id="24" idx="0"/>
          </p:cNvCxnSpPr>
          <p:nvPr/>
        </p:nvCxnSpPr>
        <p:spPr bwMode="auto">
          <a:xfrm rot="16200000" flipH="1">
            <a:off x="6426598" y="1624385"/>
            <a:ext cx="1014914" cy="17039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D17D2509-E532-4917-856A-3DB9539F17F7}"/>
              </a:ext>
            </a:extLst>
          </p:cNvPr>
          <p:cNvCxnSpPr>
            <a:cxnSpLocks noChangeShapeType="1"/>
            <a:stCxn id="6" idx="2"/>
            <a:endCxn id="26" idx="0"/>
          </p:cNvCxnSpPr>
          <p:nvPr/>
        </p:nvCxnSpPr>
        <p:spPr bwMode="auto">
          <a:xfrm rot="16200000" flipH="1">
            <a:off x="7319980" y="731004"/>
            <a:ext cx="1009185" cy="34849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/>
          <p:cNvSpPr txBox="1">
            <a:spLocks noChangeArrowheads="1"/>
          </p:cNvSpPr>
          <p:nvPr/>
        </p:nvSpPr>
        <p:spPr bwMode="auto">
          <a:xfrm>
            <a:off x="9137608" y="3548778"/>
            <a:ext cx="1296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2.5.1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AutoShape 259"/>
          <p:cNvCxnSpPr>
            <a:cxnSpLocks noChangeShapeType="1"/>
            <a:endCxn id="29" idx="1"/>
          </p:cNvCxnSpPr>
          <p:nvPr/>
        </p:nvCxnSpPr>
        <p:spPr bwMode="auto">
          <a:xfrm rot="16200000" flipH="1">
            <a:off x="8875337" y="3394506"/>
            <a:ext cx="386031" cy="13851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1D8B0BDF-D1C1-421A-AF47-399CCE3A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608" y="3958204"/>
            <a:ext cx="1296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 </a:t>
            </a:r>
            <a:r>
              <a:rPr lang="ko-KR" altLang="en-US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6FA53AF9-9FF3-4CC2-961A-700332AB15CE}"/>
              </a:ext>
            </a:extLst>
          </p:cNvPr>
          <p:cNvCxnSpPr>
            <a:cxnSpLocks noChangeShapeType="1"/>
            <a:endCxn id="31" idx="1"/>
          </p:cNvCxnSpPr>
          <p:nvPr/>
        </p:nvCxnSpPr>
        <p:spPr bwMode="auto">
          <a:xfrm rot="16200000" flipH="1">
            <a:off x="8670624" y="3599219"/>
            <a:ext cx="795457" cy="13851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6115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234886" y="1624012"/>
          <a:ext cx="9506094" cy="47894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0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05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195">
                <a:tc>
                  <a:txBody>
                    <a:bodyPr/>
                    <a:lstStyle/>
                    <a:p>
                      <a:pPr latinLnBrk="1"/>
                      <a:endParaRPr kumimoji="0" lang="ko-KR" altLang="en-US" sz="900" b="1" kern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3430" y="1183907"/>
            <a:ext cx="571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영양제 </a:t>
            </a:r>
            <a:r>
              <a:rPr lang="ko-KR" altLang="en-US" sz="1400" dirty="0" err="1" smtClean="0"/>
              <a:t>성분조회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검색을 통해 영양성분의 상세한 정보 제공</a:t>
            </a:r>
            <a:endParaRPr lang="ko-KR" altLang="en-US" sz="1400" dirty="0"/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2325659" y="3931598"/>
            <a:ext cx="1234627" cy="400896"/>
          </a:xfrm>
          <a:prstGeom prst="flowChartTerminator">
            <a:avLst/>
          </a:prstGeom>
          <a:solidFill>
            <a:srgbClr val="C605B2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영양제 성분</a:t>
            </a:r>
            <a:endParaRPr kumimoji="0" lang="en-US" altLang="ko-KR" sz="900" b="0" kern="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조회</a:t>
            </a:r>
            <a:endParaRPr kumimoji="0" lang="ko-KR" altLang="en-US" sz="900" b="0" kern="0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8578516" y="3582990"/>
            <a:ext cx="720080" cy="36004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종료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587" y="4269044"/>
            <a:ext cx="875586" cy="339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성분 명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출력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8" name="직선 화살표 연결선 47"/>
          <p:cNvCxnSpPr>
            <a:endCxn id="47" idx="1"/>
          </p:cNvCxnSpPr>
          <p:nvPr/>
        </p:nvCxnSpPr>
        <p:spPr>
          <a:xfrm>
            <a:off x="5001777" y="4439021"/>
            <a:ext cx="1131810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endCxn id="47" idx="0"/>
          </p:cNvCxnSpPr>
          <p:nvPr/>
        </p:nvCxnSpPr>
        <p:spPr>
          <a:xfrm>
            <a:off x="5001517" y="3875820"/>
            <a:ext cx="1569863" cy="393224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13" y="3606137"/>
            <a:ext cx="875586" cy="339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err="1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상세성분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4" name="꺾인 연결선 53"/>
          <p:cNvCxnSpPr>
            <a:stCxn id="47" idx="3"/>
            <a:endCxn id="51" idx="2"/>
          </p:cNvCxnSpPr>
          <p:nvPr/>
        </p:nvCxnSpPr>
        <p:spPr>
          <a:xfrm flipV="1">
            <a:off x="7009173" y="3946092"/>
            <a:ext cx="437533" cy="49293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1" idx="3"/>
          </p:cNvCxnSpPr>
          <p:nvPr/>
        </p:nvCxnSpPr>
        <p:spPr>
          <a:xfrm>
            <a:off x="7884499" y="3776115"/>
            <a:ext cx="69521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191" y="3606137"/>
            <a:ext cx="875586" cy="105181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16943" y="4240722"/>
            <a:ext cx="9684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[</a:t>
            </a:r>
            <a:r>
              <a:rPr lang="ko-KR" altLang="en-US" sz="900" dirty="0" smtClean="0">
                <a:latin typeface="+mj-ea"/>
                <a:ea typeface="+mj-ea"/>
              </a:rPr>
              <a:t>카테고리 선택</a:t>
            </a:r>
            <a:r>
              <a:rPr lang="en-US" altLang="ko-KR" sz="900" dirty="0" smtClean="0">
                <a:latin typeface="+mj-ea"/>
                <a:ea typeface="+mj-ea"/>
              </a:rPr>
              <a:t>]</a:t>
            </a:r>
            <a:endParaRPr lang="ko-KR" altLang="en-US" sz="900" dirty="0" smtClean="0">
              <a:latin typeface="+mj-ea"/>
              <a:ea typeface="+mj-ea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8815466" y="4105117"/>
            <a:ext cx="1243775" cy="38100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네이버 쇼핑 목록</a:t>
            </a:r>
          </a:p>
        </p:txBody>
      </p:sp>
      <p:cxnSp>
        <p:nvCxnSpPr>
          <p:cNvPr id="61" name="꺾인 연결선 60"/>
          <p:cNvCxnSpPr/>
          <p:nvPr/>
        </p:nvCxnSpPr>
        <p:spPr>
          <a:xfrm>
            <a:off x="7884499" y="3763010"/>
            <a:ext cx="930967" cy="54643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092747" y="4384857"/>
            <a:ext cx="912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ea"/>
                <a:ea typeface="+mj-ea"/>
              </a:rPr>
              <a:t>[</a:t>
            </a:r>
            <a:r>
              <a:rPr lang="ko-KR" altLang="en-US" sz="800" dirty="0" smtClean="0">
                <a:latin typeface="+mj-ea"/>
                <a:ea typeface="+mj-ea"/>
              </a:rPr>
              <a:t>구매링크클릭</a:t>
            </a:r>
            <a:r>
              <a:rPr lang="en-US" altLang="ko-KR" sz="800" dirty="0">
                <a:latin typeface="+mj-ea"/>
                <a:ea typeface="+mj-ea"/>
              </a:rPr>
              <a:t>]</a:t>
            </a:r>
            <a:endParaRPr lang="ko-KR" altLang="en-US" sz="800" dirty="0" smtClean="0">
              <a:latin typeface="+mj-ea"/>
              <a:ea typeface="+mj-ea"/>
            </a:endParaRPr>
          </a:p>
        </p:txBody>
      </p:sp>
      <p:cxnSp>
        <p:nvCxnSpPr>
          <p:cNvPr id="63" name="직선 화살표 연결선 62"/>
          <p:cNvCxnSpPr>
            <a:stCxn id="44" idx="3"/>
            <a:endCxn id="57" idx="1"/>
          </p:cNvCxnSpPr>
          <p:nvPr/>
        </p:nvCxnSpPr>
        <p:spPr>
          <a:xfrm>
            <a:off x="3560286" y="4132046"/>
            <a:ext cx="565905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169189" y="3606137"/>
            <a:ext cx="994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[</a:t>
            </a:r>
            <a:r>
              <a:rPr lang="ko-KR" altLang="en-US" sz="900" dirty="0" err="1" smtClean="0">
                <a:latin typeface="+mj-ea"/>
                <a:ea typeface="+mj-ea"/>
              </a:rPr>
              <a:t>검색창</a:t>
            </a:r>
            <a:r>
              <a:rPr lang="ko-KR" altLang="en-US" sz="900" dirty="0" smtClean="0">
                <a:latin typeface="+mj-ea"/>
                <a:ea typeface="+mj-ea"/>
              </a:rPr>
              <a:t> 검색</a:t>
            </a:r>
            <a:r>
              <a:rPr lang="en-US" altLang="ko-KR" sz="900" dirty="0">
                <a:latin typeface="+mj-ea"/>
                <a:ea typeface="+mj-ea"/>
              </a:rPr>
              <a:t>]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54194"/>
              </p:ext>
            </p:extLst>
          </p:nvPr>
        </p:nvGraphicFramePr>
        <p:xfrm>
          <a:off x="733430" y="1624012"/>
          <a:ext cx="10723240" cy="47894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2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195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1" kern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`</a:t>
                      </a:r>
                      <a:endParaRPr kumimoji="0" lang="ko-KR" altLang="en-US" sz="900" b="1" kern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2792690" y="2479544"/>
            <a:ext cx="1230283" cy="475106"/>
          </a:xfrm>
          <a:prstGeom prst="flowChartTerminator">
            <a:avLst/>
          </a:prstGeom>
          <a:solidFill>
            <a:srgbClr val="7426CB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900" b="0" kern="0" dirty="0" smtClean="0"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영양제 분석 및 추천</a:t>
            </a:r>
            <a:endParaRPr lang="ko-KR" altLang="en-US" sz="900" dirty="0">
              <a:solidFill>
                <a:schemeClr val="bg1"/>
              </a:solidFill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762" y="3753343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고객의 불편한 점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4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270" y="4717613"/>
            <a:ext cx="794838" cy="230832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 smtClean="0">
                <a:latin typeface="+mn-lt"/>
                <a:ea typeface="+mn-ea"/>
              </a:rPr>
              <a:t>[</a:t>
            </a:r>
            <a:r>
              <a:rPr lang="ko-KR" altLang="en-US" sz="900" b="0" dirty="0" err="1" smtClean="0">
                <a:latin typeface="+mn-lt"/>
                <a:ea typeface="+mn-ea"/>
              </a:rPr>
              <a:t>영양제분석</a:t>
            </a:r>
            <a:r>
              <a:rPr lang="en-US" altLang="ko-KR" sz="900" b="0" dirty="0" smtClean="0">
                <a:latin typeface="+mn-lt"/>
                <a:ea typeface="+mn-ea"/>
              </a:rPr>
              <a:t>]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762" y="4437124"/>
            <a:ext cx="1712997" cy="40301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제품의</a:t>
            </a:r>
            <a:r>
              <a:rPr kumimoji="0" lang="en-US" altLang="ko-KR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유형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933" y="5105789"/>
            <a:ext cx="1712997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제품의 선택 요인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7714530" y="5623872"/>
            <a:ext cx="1196461" cy="40061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종료 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422" y="4570762"/>
            <a:ext cx="1713340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분석 결과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019261" y="4154282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19261" y="4840135"/>
            <a:ext cx="1171" cy="26565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222" y="3073028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연령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2825575" y="3594216"/>
            <a:ext cx="1185416" cy="36000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</a:t>
            </a:r>
            <a:endParaRPr kumimoji="0" lang="ko-KR" altLang="en-US" sz="11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30" name="꺾인 연결선 29"/>
          <p:cNvCxnSpPr/>
          <p:nvPr/>
        </p:nvCxnSpPr>
        <p:spPr>
          <a:xfrm rot="16200000" flipH="1">
            <a:off x="9085984" y="4264626"/>
            <a:ext cx="556145" cy="210258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2896" y="5071007"/>
            <a:ext cx="1036087" cy="230832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 smtClean="0">
                <a:latin typeface="+mn-lt"/>
                <a:ea typeface="+mn-ea"/>
              </a:rPr>
              <a:t>[</a:t>
            </a:r>
            <a:r>
              <a:rPr lang="ko-KR" altLang="en-US" sz="900" b="0" dirty="0" err="1" smtClean="0">
                <a:latin typeface="+mn-lt"/>
                <a:ea typeface="+mn-ea"/>
              </a:rPr>
              <a:t>구매링크</a:t>
            </a:r>
            <a:r>
              <a:rPr lang="ko-KR" altLang="en-US" sz="900" b="0" dirty="0" smtClean="0">
                <a:latin typeface="+mn-lt"/>
                <a:ea typeface="+mn-ea"/>
              </a:rPr>
              <a:t> 클릭</a:t>
            </a:r>
            <a:r>
              <a:rPr lang="en-US" altLang="ko-KR" sz="900" b="0" dirty="0" smtClean="0">
                <a:latin typeface="+mn-lt"/>
                <a:ea typeface="+mn-ea"/>
              </a:rPr>
              <a:t>]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auto">
          <a:xfrm>
            <a:off x="9766454" y="5600681"/>
            <a:ext cx="1368152" cy="38100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네이버 쇼핑 목록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312761" y="5037849"/>
            <a:ext cx="1" cy="5860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33430" y="1183907"/>
            <a:ext cx="571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영양제 분석 및 추천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분석을 통한 영양제 정보 제공 </a:t>
            </a:r>
            <a:endParaRPr lang="ko-KR" altLang="en-US" sz="1400" dirty="0"/>
          </a:p>
        </p:txBody>
      </p:sp>
      <p:sp>
        <p:nvSpPr>
          <p:cNvPr id="39" name="Freeform 65"/>
          <p:cNvSpPr>
            <a:spLocks/>
          </p:cNvSpPr>
          <p:nvPr/>
        </p:nvSpPr>
        <p:spPr bwMode="auto">
          <a:xfrm flipV="1">
            <a:off x="7271036" y="2195864"/>
            <a:ext cx="1041725" cy="754750"/>
          </a:xfrm>
          <a:custGeom>
            <a:avLst/>
            <a:gdLst>
              <a:gd name="T0" fmla="*/ 0 w 624"/>
              <a:gd name="T1" fmla="*/ 96 h 96"/>
              <a:gd name="T2" fmla="*/ 624 w 624"/>
              <a:gd name="T3" fmla="*/ 96 h 96"/>
              <a:gd name="T4" fmla="*/ 624 w 624"/>
              <a:gd name="T5" fmla="*/ 0 h 96"/>
              <a:gd name="T6" fmla="*/ 0 60000 65536"/>
              <a:gd name="T7" fmla="*/ 0 60000 65536"/>
              <a:gd name="T8" fmla="*/ 0 60000 65536"/>
              <a:gd name="T9" fmla="*/ 0 w 624"/>
              <a:gd name="T10" fmla="*/ 0 h 96"/>
              <a:gd name="T11" fmla="*/ 624 w 62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96">
                <a:moveTo>
                  <a:pt x="0" y="96"/>
                </a:moveTo>
                <a:lnTo>
                  <a:pt x="624" y="96"/>
                </a:lnTo>
                <a:lnTo>
                  <a:pt x="624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0" cap="none" spc="0" normalizeH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7271036" y="2195865"/>
            <a:ext cx="0" cy="3560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020436" y="5756200"/>
            <a:ext cx="125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6020434" y="5551194"/>
            <a:ext cx="0" cy="20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</p:cNvCxnSpPr>
          <p:nvPr/>
        </p:nvCxnSpPr>
        <p:spPr>
          <a:xfrm flipH="1">
            <a:off x="3407831" y="2954650"/>
            <a:ext cx="1" cy="607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89" y="4235240"/>
            <a:ext cx="1249325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417351" y="4636179"/>
            <a:ext cx="0" cy="3847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90" y="5020904"/>
            <a:ext cx="1263610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이름</a:t>
            </a:r>
            <a:endParaRPr lang="en-US" altLang="ko-KR" sz="90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3396166" y="5663446"/>
            <a:ext cx="1131301" cy="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403326" y="5418866"/>
            <a:ext cx="2740" cy="252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4514894" y="2102143"/>
            <a:ext cx="23206" cy="3554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4522152" y="2102143"/>
            <a:ext cx="1484194" cy="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>
            <a:off x="6018720" y="3491374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>
            <a:off x="6018720" y="2790186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58" y="2374876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성별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017756" y="2102143"/>
            <a:ext cx="1" cy="2727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41" y="2954650"/>
            <a:ext cx="1714421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신장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42" y="3695934"/>
            <a:ext cx="1714420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체중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 flipH="1">
            <a:off x="8296928" y="3407446"/>
            <a:ext cx="10595" cy="3148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8296929" y="4132604"/>
            <a:ext cx="10595" cy="4381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38" idx="0"/>
          </p:cNvCxnSpPr>
          <p:nvPr/>
        </p:nvCxnSpPr>
        <p:spPr>
          <a:xfrm>
            <a:off x="3403326" y="3900627"/>
            <a:ext cx="14026" cy="33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8" idx="1"/>
            <a:endCxn id="49" idx="3"/>
          </p:cNvCxnSpPr>
          <p:nvPr/>
        </p:nvCxnSpPr>
        <p:spPr>
          <a:xfrm flipH="1">
            <a:off x="2139072" y="4435710"/>
            <a:ext cx="653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747" y="4235240"/>
            <a:ext cx="1249325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1:1 </a:t>
            </a:r>
            <a:r>
              <a:rPr lang="ko-KR" altLang="en-US" sz="900" kern="0" dirty="0" err="1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채팅상담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733430" y="1624012"/>
          <a:ext cx="10723240" cy="48997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05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468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3429" y="1183907"/>
            <a:ext cx="4735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커뮤니티 관리 </a:t>
            </a:r>
            <a:r>
              <a:rPr lang="en-US" altLang="ko-KR" sz="1400" dirty="0"/>
              <a:t>: </a:t>
            </a:r>
            <a:r>
              <a:rPr lang="ko-KR" altLang="en-US" sz="1400" dirty="0"/>
              <a:t>게시판 글 작성</a:t>
            </a:r>
            <a:r>
              <a:rPr lang="en-US" altLang="ko-KR" sz="1400" dirty="0"/>
              <a:t>/</a:t>
            </a:r>
            <a:r>
              <a:rPr lang="ko-KR" altLang="en-US" sz="1400" dirty="0"/>
              <a:t>관리 및 커뮤니티 제공</a:t>
            </a:r>
          </a:p>
        </p:txBody>
      </p:sp>
      <p:sp>
        <p:nvSpPr>
          <p:cNvPr id="39" name="타원 38"/>
          <p:cNvSpPr/>
          <p:nvPr/>
        </p:nvSpPr>
        <p:spPr>
          <a:xfrm>
            <a:off x="4228159" y="3790903"/>
            <a:ext cx="90521" cy="6839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813138" y="5018284"/>
            <a:ext cx="118806" cy="8896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804070" y="2673575"/>
            <a:ext cx="127874" cy="10744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3898119" y="2662549"/>
            <a:ext cx="980438" cy="403098"/>
          </a:xfrm>
          <a:prstGeom prst="flowChartTerminator">
            <a:avLst/>
          </a:prstGeom>
          <a:solidFill>
            <a:srgbClr val="C605B2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커뮤니티 관리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878557" y="2864098"/>
            <a:ext cx="576063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5469221" y="2684098"/>
            <a:ext cx="1008112" cy="36000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로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7" name="직선 화살표 연결선 46"/>
          <p:cNvCxnSpPr>
            <a:stCxn id="46" idx="3"/>
          </p:cNvCxnSpPr>
          <p:nvPr/>
        </p:nvCxnSpPr>
        <p:spPr>
          <a:xfrm>
            <a:off x="6477333" y="2864098"/>
            <a:ext cx="63347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401" y="2662549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128" y="2654114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커뮤니티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0" name="직선 화살표 연결선 49"/>
          <p:cNvCxnSpPr>
            <a:stCxn id="48" idx="3"/>
            <a:endCxn id="49" idx="1"/>
          </p:cNvCxnSpPr>
          <p:nvPr/>
        </p:nvCxnSpPr>
        <p:spPr>
          <a:xfrm flipV="1">
            <a:off x="8046908" y="2854584"/>
            <a:ext cx="969220" cy="84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9" idx="2"/>
            <a:endCxn id="52" idx="0"/>
          </p:cNvCxnSpPr>
          <p:nvPr/>
        </p:nvCxnSpPr>
        <p:spPr>
          <a:xfrm rot="16200000" flipH="1">
            <a:off x="8635314" y="3900120"/>
            <a:ext cx="1690337" cy="20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329" y="4745390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작성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3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790" y="3728749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글작성</a:t>
            </a:r>
            <a:r>
              <a:rPr lang="en-US" altLang="ko-KR" sz="800" b="0" dirty="0">
                <a:latin typeface="+mn-lt"/>
                <a:ea typeface="+mn-ea"/>
              </a:rPr>
              <a:t> </a:t>
            </a:r>
            <a:r>
              <a:rPr lang="ko-KR" altLang="en-US" sz="800" b="0" dirty="0">
                <a:latin typeface="+mn-lt"/>
                <a:ea typeface="+mn-ea"/>
              </a:rPr>
              <a:t>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9" y="3744147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내 글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조회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5" name="꺾인 연결선 54"/>
          <p:cNvCxnSpPr>
            <a:stCxn id="49" idx="2"/>
            <a:endCxn id="54" idx="0"/>
          </p:cNvCxnSpPr>
          <p:nvPr/>
        </p:nvCxnSpPr>
        <p:spPr>
          <a:xfrm rot="5400000">
            <a:off x="6738676" y="1002441"/>
            <a:ext cx="689094" cy="4794319"/>
          </a:xfrm>
          <a:prstGeom prst="bentConnector3">
            <a:avLst>
              <a:gd name="adj1" fmla="val 2707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495" y="3276634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게시글</a:t>
            </a:r>
            <a:r>
              <a:rPr lang="ko-KR" altLang="en-US" sz="800" b="0" dirty="0">
                <a:latin typeface="+mn-lt"/>
                <a:ea typeface="+mn-ea"/>
              </a:rPr>
              <a:t> </a:t>
            </a:r>
            <a:r>
              <a:rPr lang="ko-KR" altLang="en-US" sz="800" b="0" dirty="0" err="1">
                <a:latin typeface="+mn-lt"/>
                <a:ea typeface="+mn-ea"/>
              </a:rPr>
              <a:t>조회시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9" y="4444636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수정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8" name="직선 화살표 연결선 57"/>
          <p:cNvCxnSpPr>
            <a:stCxn id="54" idx="2"/>
            <a:endCxn id="57" idx="0"/>
          </p:cNvCxnSpPr>
          <p:nvPr/>
        </p:nvCxnSpPr>
        <p:spPr>
          <a:xfrm>
            <a:off x="4686063" y="4145086"/>
            <a:ext cx="0" cy="29955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435" y="3728749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회원 글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조회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5911972" y="3220641"/>
            <a:ext cx="0" cy="5081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7" idx="1"/>
            <a:endCxn id="54" idx="1"/>
          </p:cNvCxnSpPr>
          <p:nvPr/>
        </p:nvCxnSpPr>
        <p:spPr>
          <a:xfrm rot="10800000">
            <a:off x="4221809" y="3944618"/>
            <a:ext cx="12700" cy="700489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40" y="4112513"/>
            <a:ext cx="1182166" cy="33855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완료</a:t>
            </a:r>
            <a:r>
              <a:rPr lang="en-US" altLang="ko-KR" sz="800" b="0" dirty="0">
                <a:latin typeface="+mn-lt"/>
                <a:ea typeface="+mn-ea"/>
              </a:rPr>
              <a:t>,</a:t>
            </a:r>
          </a:p>
          <a:p>
            <a:pPr algn="ctr" defTabSz="762000"/>
            <a:r>
              <a:rPr lang="ko-KR" altLang="en-US" sz="800" b="0" dirty="0" err="1">
                <a:latin typeface="+mn-lt"/>
                <a:ea typeface="+mn-ea"/>
              </a:rPr>
              <a:t>취소시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63" name="순서도: 수행의 시작/종료 62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1753" y="5882380"/>
            <a:ext cx="980438" cy="40309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종료</a:t>
            </a:r>
          </a:p>
        </p:txBody>
      </p:sp>
      <p:cxnSp>
        <p:nvCxnSpPr>
          <p:cNvPr id="64" name="꺾인 연결선 63"/>
          <p:cNvCxnSpPr>
            <a:stCxn id="52" idx="2"/>
            <a:endCxn id="63" idx="3"/>
          </p:cNvCxnSpPr>
          <p:nvPr/>
        </p:nvCxnSpPr>
        <p:spPr>
          <a:xfrm rot="5400000">
            <a:off x="7472587" y="4075933"/>
            <a:ext cx="937600" cy="307839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5929497" y="4129688"/>
            <a:ext cx="2717" cy="17526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963" y="4663037"/>
            <a:ext cx="1017306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댓글 작성</a:t>
            </a:r>
            <a:r>
              <a:rPr lang="en-US" altLang="ko-KR" sz="800" b="0" dirty="0">
                <a:latin typeface="+mn-lt"/>
                <a:ea typeface="+mn-ea"/>
              </a:rPr>
              <a:t>,</a:t>
            </a:r>
            <a:r>
              <a:rPr lang="ko-KR" altLang="en-US" sz="800" b="0" dirty="0">
                <a:latin typeface="+mn-lt"/>
                <a:ea typeface="+mn-ea"/>
              </a:rPr>
              <a:t>삭제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cxnSp>
        <p:nvCxnSpPr>
          <p:cNvPr id="67" name="꺾인 연결선 66"/>
          <p:cNvCxnSpPr>
            <a:stCxn id="54" idx="3"/>
          </p:cNvCxnSpPr>
          <p:nvPr/>
        </p:nvCxnSpPr>
        <p:spPr>
          <a:xfrm>
            <a:off x="5150316" y="3944617"/>
            <a:ext cx="764271" cy="843108"/>
          </a:xfrm>
          <a:prstGeom prst="bentConnector3">
            <a:avLst>
              <a:gd name="adj1" fmla="val 3042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932" y="4172394"/>
            <a:ext cx="827559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수정클릭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6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741" y="2667434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커뮤니티 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9624791" y="3055054"/>
            <a:ext cx="11623" cy="16903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endCxn id="59" idx="3"/>
          </p:cNvCxnSpPr>
          <p:nvPr/>
        </p:nvCxnSpPr>
        <p:spPr>
          <a:xfrm flipV="1">
            <a:off x="5914688" y="3929219"/>
            <a:ext cx="464254" cy="648497"/>
          </a:xfrm>
          <a:prstGeom prst="bentConnector3">
            <a:avLst>
              <a:gd name="adj1" fmla="val 14924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54" idx="1"/>
          </p:cNvCxnSpPr>
          <p:nvPr/>
        </p:nvCxnSpPr>
        <p:spPr>
          <a:xfrm rot="5400000" flipH="1">
            <a:off x="4499666" y="3666760"/>
            <a:ext cx="1149603" cy="1705318"/>
          </a:xfrm>
          <a:prstGeom prst="bentConnector4">
            <a:avLst>
              <a:gd name="adj1" fmla="val 1398"/>
              <a:gd name="adj2" fmla="val 140215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39" idx="2"/>
            <a:endCxn id="49" idx="0"/>
          </p:cNvCxnSpPr>
          <p:nvPr/>
        </p:nvCxnSpPr>
        <p:spPr>
          <a:xfrm rot="10800000" flipH="1">
            <a:off x="4228158" y="2654114"/>
            <a:ext cx="5252223" cy="1170986"/>
          </a:xfrm>
          <a:prstGeom prst="bentConnector4">
            <a:avLst>
              <a:gd name="adj1" fmla="val -13215"/>
              <a:gd name="adj2" fmla="val 11952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51" y="2208351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게시글</a:t>
            </a:r>
            <a:r>
              <a:rPr lang="ko-KR" altLang="en-US" sz="800" b="0" dirty="0">
                <a:latin typeface="+mn-lt"/>
                <a:ea typeface="+mn-ea"/>
              </a:rPr>
              <a:t> </a:t>
            </a:r>
            <a:r>
              <a:rPr lang="ko-KR" altLang="en-US" sz="800" b="0" dirty="0" err="1">
                <a:latin typeface="+mn-lt"/>
                <a:ea typeface="+mn-ea"/>
              </a:rPr>
              <a:t>삭제시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8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666" y="3751879"/>
            <a:ext cx="1307711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완료</a:t>
            </a:r>
            <a:r>
              <a:rPr lang="en-US" altLang="ko-KR" sz="800" b="0" dirty="0">
                <a:latin typeface="+mn-lt"/>
                <a:ea typeface="+mn-ea"/>
              </a:rPr>
              <a:t>, </a:t>
            </a:r>
            <a:r>
              <a:rPr lang="ko-KR" altLang="en-US" sz="800" b="0" dirty="0" err="1">
                <a:latin typeface="+mn-lt"/>
                <a:ea typeface="+mn-ea"/>
              </a:rPr>
              <a:t>취소시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79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1903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테이블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ERD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5486" y="1341688"/>
            <a:ext cx="7154273" cy="4906061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1629293" y="1925515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629293" y="4987369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9689760" y="1925515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9689760" y="4987369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2757" y="1331155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게시판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2757" y="4393010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댓글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FK 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댓글 번호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28955" y="4393010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회원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회원 번호</a:t>
            </a:r>
          </a:p>
          <a:p>
            <a:pPr algn="ctr">
              <a:defRPr/>
            </a:pPr>
            <a:endParaRPr lang="ko-KR" altLang="en-US" sz="1000">
              <a:solidFill>
                <a:schemeClr val="dk1"/>
              </a:solidFill>
              <a:effectLst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28955" y="1331155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파일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FK 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파일 번호</a:t>
            </a:r>
          </a:p>
        </p:txBody>
      </p:sp>
    </p:spTree>
    <p:extLst>
      <p:ext uri="{BB962C8B-B14F-4D97-AF65-F5344CB8AC3E}">
        <p14:creationId xmlns:p14="http://schemas.microsoft.com/office/powerpoint/2010/main" val="7604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83377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ERD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02740" y="1505333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닉네임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나이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성별</a:t>
            </a: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21790" y="1089498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회원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21790" y="3825428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게시판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68873" y="3832699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파일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74707" y="3825427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댓글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3709" y="4248534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오리지날 파일이름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 파일이름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94968" y="4248534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타이틀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파일존재유무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</a:p>
          <a:p>
            <a:pPr algn="ctr">
              <a:defRPr/>
            </a:pP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655657" y="4241262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작성자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내용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</a:p>
          <a:p>
            <a:pPr algn="ctr">
              <a:defRPr/>
            </a:pP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75893" y="6312327"/>
            <a:ext cx="1743393" cy="41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A6A6A6"/>
                </a:solidFill>
              </a:rPr>
              <a:t>※ </a:t>
            </a:r>
            <a:r>
              <a:rPr lang="en-US" altLang="ko-KR" sz="2200" b="1">
                <a:solidFill>
                  <a:srgbClr val="FF0000"/>
                </a:solidFill>
              </a:rPr>
              <a:t>PK</a:t>
            </a:r>
            <a:r>
              <a:rPr lang="ko-KR" altLang="en-US" sz="2200" b="1">
                <a:solidFill>
                  <a:srgbClr val="FF0000"/>
                </a:solidFill>
              </a:rPr>
              <a:t> </a:t>
            </a:r>
            <a:r>
              <a:rPr lang="en-US" altLang="ko-KR" sz="2200" b="1">
                <a:solidFill>
                  <a:srgbClr val="A6A6A6"/>
                </a:solidFill>
              </a:rPr>
              <a:t>,</a:t>
            </a:r>
            <a:r>
              <a:rPr lang="ko-KR" altLang="en-US" sz="2200" b="1">
                <a:solidFill>
                  <a:srgbClr val="FF0000"/>
                </a:solidFill>
              </a:rPr>
              <a:t> </a:t>
            </a:r>
            <a:r>
              <a:rPr lang="en-US" altLang="ko-KR" sz="2200" b="1">
                <a:solidFill>
                  <a:srgbClr val="3057B9"/>
                </a:solidFill>
              </a:rPr>
              <a:t>FK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12" y="5164804"/>
            <a:ext cx="1343034" cy="1922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62523" y="5164803"/>
            <a:ext cx="1343034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6759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소요기술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5951913" y="3674225"/>
            <a:ext cx="432262" cy="40732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63" y="5485906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16" y="2656478"/>
            <a:ext cx="1441856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13" y="2664602"/>
            <a:ext cx="2160000" cy="10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48" y="5485906"/>
            <a:ext cx="108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63" y="3998119"/>
            <a:ext cx="108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11" y="1305099"/>
            <a:ext cx="10752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4" y="1100462"/>
            <a:ext cx="1440000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5" y="4048558"/>
            <a:ext cx="1080000" cy="10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68" y="4024105"/>
            <a:ext cx="1080000" cy="108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71" y="1284044"/>
            <a:ext cx="1080000" cy="108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54" y="4024105"/>
            <a:ext cx="1080000" cy="10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629" y="5507445"/>
            <a:ext cx="108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39" y="5541113"/>
            <a:ext cx="1080000" cy="108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2" y="1164424"/>
            <a:ext cx="4979852" cy="5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5484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Agree.html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findId.html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findPW.html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Identity.html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joinForm.html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joinSuccess.html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memberDelete.html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memberFix.html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mypage.html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Login.html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5484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6436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err.html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index.html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login.html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map.html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nutrients.html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26436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메인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62476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boardDetail.html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boardList.html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boardSave.html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boardUpdate.html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paging.html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62476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55311" y="1247519"/>
            <a:ext cx="1620782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50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55312" y="1099151"/>
            <a:ext cx="1619239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AI</a:t>
            </a:r>
            <a:r>
              <a:rPr lang="ko-KR" altLang="en-US" sz="1000"/>
              <a:t>분석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371765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Map.html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71765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지도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97192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smtClean="0">
                <a:solidFill>
                  <a:schemeClr val="tx1"/>
                </a:solidFill>
              </a:rPr>
              <a:t>search.html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97192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검색</a:t>
            </a:r>
          </a:p>
        </p:txBody>
      </p:sp>
      <p:sp>
        <p:nvSpPr>
          <p:cNvPr id="6" name="직사각형 5"/>
          <p:cNvSpPr/>
          <p:nvPr/>
        </p:nvSpPr>
        <p:spPr>
          <a:xfrm rot="5400000">
            <a:off x="414473" y="1427196"/>
            <a:ext cx="945164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700"/>
          </a:p>
        </p:txBody>
      </p:sp>
      <p:sp>
        <p:nvSpPr>
          <p:cNvPr id="25" name="순서도: 준비 24"/>
          <p:cNvSpPr/>
          <p:nvPr/>
        </p:nvSpPr>
        <p:spPr>
          <a:xfrm>
            <a:off x="4513811" y="2335876"/>
            <a:ext cx="1695797" cy="166255"/>
          </a:xfrm>
          <a:prstGeom prst="flowChartPreparation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 Servlet</a:t>
            </a:r>
            <a:endParaRPr lang="ko-KR" altLang="en-US" sz="700"/>
          </a:p>
        </p:txBody>
      </p:sp>
      <p:sp>
        <p:nvSpPr>
          <p:cNvPr id="26" name="직사각형 25"/>
          <p:cNvSpPr/>
          <p:nvPr/>
        </p:nvSpPr>
        <p:spPr>
          <a:xfrm>
            <a:off x="4788131" y="2677932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꺾인 연결선 27"/>
          <p:cNvCxnSpPr>
            <a:stCxn id="10" idx="2"/>
            <a:endCxn id="25" idx="0"/>
          </p:cNvCxnSpPr>
          <p:nvPr/>
        </p:nvCxnSpPr>
        <p:spPr>
          <a:xfrm rot="16200000" flipH="1">
            <a:off x="3499876" y="474042"/>
            <a:ext cx="291562" cy="343210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" idx="2"/>
            <a:endCxn id="25" idx="0"/>
          </p:cNvCxnSpPr>
          <p:nvPr/>
        </p:nvCxnSpPr>
        <p:spPr>
          <a:xfrm rot="16200000" flipH="1">
            <a:off x="4334400" y="1308566"/>
            <a:ext cx="291562" cy="1763058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2"/>
            <a:endCxn id="25" idx="0"/>
          </p:cNvCxnSpPr>
          <p:nvPr/>
        </p:nvCxnSpPr>
        <p:spPr>
          <a:xfrm flipH="1">
            <a:off x="5361710" y="2044314"/>
            <a:ext cx="3934" cy="291562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9" idx="2"/>
            <a:endCxn id="25" idx="0"/>
          </p:cNvCxnSpPr>
          <p:nvPr/>
        </p:nvCxnSpPr>
        <p:spPr>
          <a:xfrm rot="5400000">
            <a:off x="6067925" y="1338098"/>
            <a:ext cx="291562" cy="1703992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1" idx="2"/>
            <a:endCxn id="25" idx="0"/>
          </p:cNvCxnSpPr>
          <p:nvPr/>
        </p:nvCxnSpPr>
        <p:spPr>
          <a:xfrm rot="5400000">
            <a:off x="6922541" y="483484"/>
            <a:ext cx="291562" cy="3413223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3" idx="2"/>
            <a:endCxn id="25" idx="0"/>
          </p:cNvCxnSpPr>
          <p:nvPr/>
        </p:nvCxnSpPr>
        <p:spPr>
          <a:xfrm rot="5400000">
            <a:off x="7785254" y="-379230"/>
            <a:ext cx="291562" cy="5138650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195233" y="3412840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72760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Page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31019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33278" y="300869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Controller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79095" y="3420303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Nutrients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753197" y="3419144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787535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972888" y="3419144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185615" y="3002902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 rot="5400000">
            <a:off x="414473" y="2918076"/>
            <a:ext cx="945164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 Layer</a:t>
            </a:r>
            <a:endParaRPr lang="ko-KR" altLang="en-US" sz="700"/>
          </a:p>
        </p:txBody>
      </p:sp>
      <p:cxnSp>
        <p:nvCxnSpPr>
          <p:cNvPr id="64" name="꺾인 연결선 63"/>
          <p:cNvCxnSpPr>
            <a:stCxn id="26" idx="2"/>
            <a:endCxn id="59" idx="0"/>
          </p:cNvCxnSpPr>
          <p:nvPr/>
        </p:nvCxnSpPr>
        <p:spPr>
          <a:xfrm rot="5400000">
            <a:off x="3481093" y="1122286"/>
            <a:ext cx="158716" cy="360251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26" idx="2"/>
            <a:endCxn id="57" idx="0"/>
          </p:cNvCxnSpPr>
          <p:nvPr/>
        </p:nvCxnSpPr>
        <p:spPr>
          <a:xfrm rot="5400000">
            <a:off x="4285211" y="1920088"/>
            <a:ext cx="152400" cy="200059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26" idx="2"/>
            <a:endCxn id="44" idx="0"/>
          </p:cNvCxnSpPr>
          <p:nvPr/>
        </p:nvCxnSpPr>
        <p:spPr>
          <a:xfrm rot="5400000">
            <a:off x="5106953" y="2741830"/>
            <a:ext cx="152400" cy="357112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6" idx="2"/>
            <a:endCxn id="49" idx="0"/>
          </p:cNvCxnSpPr>
          <p:nvPr/>
        </p:nvCxnSpPr>
        <p:spPr>
          <a:xfrm rot="16200000" flipH="1">
            <a:off x="6752026" y="1453868"/>
            <a:ext cx="164512" cy="294514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6" idx="2"/>
            <a:endCxn id="43" idx="0"/>
          </p:cNvCxnSpPr>
          <p:nvPr/>
        </p:nvCxnSpPr>
        <p:spPr>
          <a:xfrm rot="16200000" flipH="1">
            <a:off x="5927823" y="2278071"/>
            <a:ext cx="152400" cy="1284629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26" idx="2"/>
            <a:endCxn id="58" idx="0"/>
          </p:cNvCxnSpPr>
          <p:nvPr/>
        </p:nvCxnSpPr>
        <p:spPr>
          <a:xfrm rot="5400000">
            <a:off x="3666609" y="1724044"/>
            <a:ext cx="574958" cy="2815243"/>
          </a:xfrm>
          <a:prstGeom prst="bentConnector3">
            <a:avLst>
              <a:gd name="adj1" fmla="val 13855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6" idx="2"/>
            <a:endCxn id="56" idx="0"/>
          </p:cNvCxnSpPr>
          <p:nvPr/>
        </p:nvCxnSpPr>
        <p:spPr>
          <a:xfrm rot="5400000">
            <a:off x="4556763" y="2614198"/>
            <a:ext cx="574958" cy="1034934"/>
          </a:xfrm>
          <a:prstGeom prst="bentConnector3">
            <a:avLst>
              <a:gd name="adj1" fmla="val 13855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604522" y="3414659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Controller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꺾인 연결선 80"/>
          <p:cNvCxnSpPr>
            <a:stCxn id="26" idx="2"/>
            <a:endCxn id="42" idx="0"/>
          </p:cNvCxnSpPr>
          <p:nvPr/>
        </p:nvCxnSpPr>
        <p:spPr>
          <a:xfrm rot="16200000" flipH="1">
            <a:off x="5280933" y="2924962"/>
            <a:ext cx="568654" cy="407102"/>
          </a:xfrm>
          <a:prstGeom prst="bentConnector3">
            <a:avLst>
              <a:gd name="adj1" fmla="val 14916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26" idx="2"/>
            <a:endCxn id="51" idx="0"/>
          </p:cNvCxnSpPr>
          <p:nvPr/>
        </p:nvCxnSpPr>
        <p:spPr>
          <a:xfrm rot="16200000" flipH="1">
            <a:off x="6119133" y="2086762"/>
            <a:ext cx="576117" cy="2090964"/>
          </a:xfrm>
          <a:prstGeom prst="bentConnector3">
            <a:avLst>
              <a:gd name="adj1" fmla="val 15369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26" idx="2"/>
            <a:endCxn id="79" idx="0"/>
          </p:cNvCxnSpPr>
          <p:nvPr/>
        </p:nvCxnSpPr>
        <p:spPr>
          <a:xfrm rot="16200000" flipH="1">
            <a:off x="6984668" y="1221226"/>
            <a:ext cx="570473" cy="3816391"/>
          </a:xfrm>
          <a:prstGeom prst="bentConnector3">
            <a:avLst>
              <a:gd name="adj1" fmla="val 15028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787535" y="3761201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SVC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87535" y="410325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SVCImpl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6" name="직선 화살표 연결선 95"/>
          <p:cNvCxnSpPr>
            <a:stCxn id="57" idx="2"/>
            <a:endCxn id="93" idx="0"/>
          </p:cNvCxnSpPr>
          <p:nvPr/>
        </p:nvCxnSpPr>
        <p:spPr>
          <a:xfrm>
            <a:off x="3361113" y="3162840"/>
            <a:ext cx="0" cy="59836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93" idx="2"/>
            <a:endCxn id="94" idx="0"/>
          </p:cNvCxnSpPr>
          <p:nvPr/>
        </p:nvCxnSpPr>
        <p:spPr>
          <a:xfrm>
            <a:off x="3361113" y="3927455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5195233" y="376504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SVC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195233" y="4107103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SVCImpl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0" name="직선 화살표 연결선 119"/>
          <p:cNvCxnSpPr>
            <a:stCxn id="118" idx="2"/>
            <a:endCxn id="119" idx="0"/>
          </p:cNvCxnSpPr>
          <p:nvPr/>
        </p:nvCxnSpPr>
        <p:spPr>
          <a:xfrm>
            <a:off x="5768811" y="3931300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 rot="5400000">
            <a:off x="553474" y="3902532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Layer</a:t>
            </a:r>
            <a:endParaRPr lang="ko-KR" altLang="en-US" sz="700"/>
          </a:p>
        </p:txBody>
      </p:sp>
      <p:cxnSp>
        <p:nvCxnSpPr>
          <p:cNvPr id="125" name="꺾인 연결선 124"/>
          <p:cNvCxnSpPr>
            <a:stCxn id="44" idx="2"/>
            <a:endCxn id="118" idx="1"/>
          </p:cNvCxnSpPr>
          <p:nvPr/>
        </p:nvCxnSpPr>
        <p:spPr>
          <a:xfrm rot="16200000" flipH="1">
            <a:off x="4757249" y="3410188"/>
            <a:ext cx="685333" cy="19063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44" idx="2"/>
            <a:endCxn id="119" idx="1"/>
          </p:cNvCxnSpPr>
          <p:nvPr/>
        </p:nvCxnSpPr>
        <p:spPr>
          <a:xfrm rot="16200000" flipH="1">
            <a:off x="4586220" y="3581217"/>
            <a:ext cx="1027390" cy="19063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43" idx="2"/>
            <a:endCxn id="118" idx="3"/>
          </p:cNvCxnSpPr>
          <p:nvPr/>
        </p:nvCxnSpPr>
        <p:spPr>
          <a:xfrm rot="5400000">
            <a:off x="6151698" y="3353532"/>
            <a:ext cx="685333" cy="303949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43" idx="2"/>
            <a:endCxn id="119" idx="3"/>
          </p:cNvCxnSpPr>
          <p:nvPr/>
        </p:nvCxnSpPr>
        <p:spPr>
          <a:xfrm rot="5400000">
            <a:off x="5980669" y="3524561"/>
            <a:ext cx="1027390" cy="303949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42" idx="2"/>
            <a:endCxn id="118" idx="0"/>
          </p:cNvCxnSpPr>
          <p:nvPr/>
        </p:nvCxnSpPr>
        <p:spPr>
          <a:xfrm>
            <a:off x="5768811" y="3579094"/>
            <a:ext cx="0" cy="185952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56" idx="2"/>
            <a:endCxn id="93" idx="3"/>
          </p:cNvCxnSpPr>
          <p:nvPr/>
        </p:nvCxnSpPr>
        <p:spPr>
          <a:xfrm rot="5400000">
            <a:off x="4001268" y="3518821"/>
            <a:ext cx="258930" cy="392084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56" idx="2"/>
            <a:endCxn id="94" idx="3"/>
          </p:cNvCxnSpPr>
          <p:nvPr/>
        </p:nvCxnSpPr>
        <p:spPr>
          <a:xfrm rot="5400000">
            <a:off x="3830240" y="3689849"/>
            <a:ext cx="600987" cy="392084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2783379" y="4505250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DAO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783379" y="4847307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DAOImpl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1" name="직선 화살표 연결선 140"/>
          <p:cNvCxnSpPr>
            <a:stCxn id="139" idx="2"/>
            <a:endCxn id="140" idx="0"/>
          </p:cNvCxnSpPr>
          <p:nvPr/>
        </p:nvCxnSpPr>
        <p:spPr>
          <a:xfrm>
            <a:off x="3356957" y="4671504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5195233" y="4500031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DAO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195233" y="484208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DAOImpl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직선 화살표 연결선 143"/>
          <p:cNvCxnSpPr>
            <a:stCxn id="142" idx="2"/>
            <a:endCxn id="143" idx="0"/>
          </p:cNvCxnSpPr>
          <p:nvPr/>
        </p:nvCxnSpPr>
        <p:spPr>
          <a:xfrm>
            <a:off x="5768811" y="4666285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94" idx="2"/>
            <a:endCxn id="139" idx="0"/>
          </p:cNvCxnSpPr>
          <p:nvPr/>
        </p:nvCxnSpPr>
        <p:spPr>
          <a:xfrm flipH="1">
            <a:off x="3356957" y="4269512"/>
            <a:ext cx="4156" cy="235738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19" idx="2"/>
            <a:endCxn id="142" idx="0"/>
          </p:cNvCxnSpPr>
          <p:nvPr/>
        </p:nvCxnSpPr>
        <p:spPr>
          <a:xfrm>
            <a:off x="5768811" y="4273357"/>
            <a:ext cx="0" cy="22667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 rot="5400000">
            <a:off x="552537" y="4726630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Layer</a:t>
            </a:r>
            <a:endParaRPr lang="ko-KR" altLang="en-US" sz="700"/>
          </a:p>
        </p:txBody>
      </p:sp>
      <p:sp>
        <p:nvSpPr>
          <p:cNvPr id="150" name="직사각형 149"/>
          <p:cNvSpPr/>
          <p:nvPr/>
        </p:nvSpPr>
        <p:spPr>
          <a:xfrm>
            <a:off x="5195233" y="5341732"/>
            <a:ext cx="1147156" cy="23610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7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Templete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195233" y="574497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3" name="꺾인 연결선 152"/>
          <p:cNvCxnSpPr>
            <a:stCxn id="140" idx="2"/>
            <a:endCxn id="150" idx="1"/>
          </p:cNvCxnSpPr>
          <p:nvPr/>
        </p:nvCxnSpPr>
        <p:spPr>
          <a:xfrm rot="16200000" flipH="1">
            <a:off x="4052983" y="4317535"/>
            <a:ext cx="446225" cy="183827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3" idx="2"/>
            <a:endCxn id="150" idx="0"/>
          </p:cNvCxnSpPr>
          <p:nvPr/>
        </p:nvCxnSpPr>
        <p:spPr>
          <a:xfrm>
            <a:off x="5768811" y="5008342"/>
            <a:ext cx="0" cy="333390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0" idx="2"/>
            <a:endCxn id="151" idx="0"/>
          </p:cNvCxnSpPr>
          <p:nvPr/>
        </p:nvCxnSpPr>
        <p:spPr>
          <a:xfrm>
            <a:off x="5768811" y="5577840"/>
            <a:ext cx="0" cy="167136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/>
          <p:cNvSpPr/>
          <p:nvPr/>
        </p:nvSpPr>
        <p:spPr>
          <a:xfrm>
            <a:off x="3655562" y="6105454"/>
            <a:ext cx="4226497" cy="49876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5" name="직선 화살표 연결선 174"/>
          <p:cNvCxnSpPr>
            <a:stCxn id="151" idx="2"/>
            <a:endCxn id="171" idx="0"/>
          </p:cNvCxnSpPr>
          <p:nvPr/>
        </p:nvCxnSpPr>
        <p:spPr>
          <a:xfrm>
            <a:off x="5768811" y="5911230"/>
            <a:ext cx="0" cy="19422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 rot="5400000">
            <a:off x="509986" y="5918189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Base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3721802" y="6296511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745306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850999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6956692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4" name="직사각형 18"/>
          <p:cNvSpPr/>
          <p:nvPr/>
        </p:nvSpPr>
        <p:spPr>
          <a:xfrm>
            <a:off x="7064434" y="1245012"/>
            <a:ext cx="808651" cy="7967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C49DD6"/>
            </a:solidFill>
            <a:prstDash val="solid"/>
            <a:miter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men.html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name.html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point.html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result.html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smoking.html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status.html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sun.html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weight.html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women.html</a:t>
            </a:r>
          </a:p>
        </p:txBody>
      </p:sp>
      <p:sp>
        <p:nvSpPr>
          <p:cNvPr id="185" name="직사각형 18"/>
          <p:cNvSpPr/>
          <p:nvPr/>
        </p:nvSpPr>
        <p:spPr>
          <a:xfrm>
            <a:off x="6259401" y="1249023"/>
            <a:ext cx="808651" cy="7967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C49DD6"/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age.html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checkUp.html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dosageForm.html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drug.html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eat.html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gender.html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health.html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health2.html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height.html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illness.html</a:t>
            </a:r>
          </a:p>
        </p:txBody>
      </p:sp>
    </p:spTree>
    <p:extLst>
      <p:ext uri="{BB962C8B-B14F-4D97-AF65-F5344CB8AC3E}">
        <p14:creationId xmlns:p14="http://schemas.microsoft.com/office/powerpoint/2010/main" val="42884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256116" y="492428"/>
            <a:ext cx="7192963" cy="54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latin typeface="신라고딕체"/>
                <a:ea typeface="신라고딕체"/>
              </a:rPr>
              <a:t>주요 아키텍처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회원가입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로그인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/My Page</a:t>
            </a:r>
            <a:endParaRPr lang="ko-KR" altLang="en-US" sz="1500">
              <a:solidFill>
                <a:schemeClr val="tx1">
                  <a:lumMod val="50000"/>
                  <a:lumOff val="50000"/>
                </a:schemeClr>
              </a:solidFill>
              <a:latin typeface="신라고딕체"/>
              <a:ea typeface="신라고딕체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809731" y="2139344"/>
            <a:ext cx="2099724" cy="1401877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joinForm.html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Agree.html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Identity.html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joinSuccess.html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Login.html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findId.html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findPW.html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mypage.html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memberDelete.html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memberFix.html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9731" y="1837110"/>
            <a:ext cx="2099724" cy="289689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809731" y="1280237"/>
            <a:ext cx="2099724" cy="42387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1000"/>
          </a:p>
        </p:txBody>
      </p:sp>
      <p:sp>
        <p:nvSpPr>
          <p:cNvPr id="230" name="오른쪽 화살표 229"/>
          <p:cNvSpPr/>
          <p:nvPr/>
        </p:nvSpPr>
        <p:spPr>
          <a:xfrm>
            <a:off x="2992582" y="2593571"/>
            <a:ext cx="216131" cy="1662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3291840" y="2100775"/>
            <a:ext cx="2099724" cy="142385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회원가입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서비스이용 약관동의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개인 정보 수집 동의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가입 성공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로그인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아이디 찾기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비밀번호 찾기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마이 페이지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회원탈퇴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회원정보수정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291840" y="1820522"/>
            <a:ext cx="2099724" cy="289689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809731" y="3948545"/>
            <a:ext cx="1293389" cy="93933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</a:t>
            </a:r>
          </a:p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Servlet</a:t>
            </a:r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2453952" y="4094017"/>
            <a:ext cx="1428092" cy="648393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4318014" y="378785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18013" y="4351711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4318012" y="488788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Page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5897879" y="4449385"/>
            <a:ext cx="191193" cy="195350"/>
          </a:xfrm>
          <a:prstGeom prst="ellipse">
            <a:avLst/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2" name="꺾인 연결선 241"/>
          <p:cNvCxnSpPr>
            <a:stCxn id="235" idx="3"/>
            <a:endCxn id="240" idx="2"/>
          </p:cNvCxnSpPr>
          <p:nvPr/>
        </p:nvCxnSpPr>
        <p:spPr>
          <a:xfrm>
            <a:off x="5611403" y="3983203"/>
            <a:ext cx="286476" cy="56385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stCxn id="236" idx="3"/>
            <a:endCxn id="240" idx="2"/>
          </p:cNvCxnSpPr>
          <p:nvPr/>
        </p:nvCxnSpPr>
        <p:spPr>
          <a:xfrm flipV="1">
            <a:off x="5611402" y="4547060"/>
            <a:ext cx="286477" cy="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 245"/>
          <p:cNvCxnSpPr>
            <a:stCxn id="237" idx="3"/>
            <a:endCxn id="240" idx="2"/>
          </p:cNvCxnSpPr>
          <p:nvPr/>
        </p:nvCxnSpPr>
        <p:spPr>
          <a:xfrm flipV="1">
            <a:off x="5611401" y="4547060"/>
            <a:ext cx="286478" cy="536173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33" idx="3"/>
            <a:endCxn id="234" idx="1"/>
          </p:cNvCxnSpPr>
          <p:nvPr/>
        </p:nvCxnSpPr>
        <p:spPr>
          <a:xfrm>
            <a:off x="2103120" y="4418214"/>
            <a:ext cx="350832" cy="0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 251"/>
          <p:cNvCxnSpPr>
            <a:stCxn id="234" idx="3"/>
            <a:endCxn id="235" idx="1"/>
          </p:cNvCxnSpPr>
          <p:nvPr/>
        </p:nvCxnSpPr>
        <p:spPr>
          <a:xfrm flipV="1">
            <a:off x="3882044" y="3983203"/>
            <a:ext cx="435970" cy="435011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234" idx="3"/>
            <a:endCxn id="237" idx="1"/>
          </p:cNvCxnSpPr>
          <p:nvPr/>
        </p:nvCxnSpPr>
        <p:spPr>
          <a:xfrm>
            <a:off x="3882044" y="4418214"/>
            <a:ext cx="435968" cy="665019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stCxn id="234" idx="3"/>
            <a:endCxn id="236" idx="1"/>
          </p:cNvCxnSpPr>
          <p:nvPr/>
        </p:nvCxnSpPr>
        <p:spPr>
          <a:xfrm>
            <a:off x="3882044" y="4418214"/>
            <a:ext cx="435969" cy="12884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6748101" y="135159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9" name="꺾인 연결선 258"/>
          <p:cNvCxnSpPr>
            <a:stCxn id="240" idx="6"/>
            <a:endCxn id="257" idx="1"/>
          </p:cNvCxnSpPr>
          <p:nvPr/>
        </p:nvCxnSpPr>
        <p:spPr>
          <a:xfrm flipV="1">
            <a:off x="6089072" y="1546943"/>
            <a:ext cx="659029" cy="300011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6845238" y="1914960"/>
            <a:ext cx="1099115" cy="334786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748100" y="2481348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3" name="직선 연결선 262"/>
          <p:cNvCxnSpPr>
            <a:stCxn id="260" idx="2"/>
            <a:endCxn id="261" idx="0"/>
          </p:cNvCxnSpPr>
          <p:nvPr/>
        </p:nvCxnSpPr>
        <p:spPr>
          <a:xfrm flipH="1">
            <a:off x="7394795" y="2249746"/>
            <a:ext cx="1" cy="231602"/>
          </a:xfrm>
          <a:prstGeom prst="line">
            <a:avLst/>
          </a:prstGeom>
          <a:ln>
            <a:solidFill>
              <a:srgbClr val="C49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7" idx="2"/>
            <a:endCxn id="260" idx="0"/>
          </p:cNvCxnSpPr>
          <p:nvPr/>
        </p:nvCxnSpPr>
        <p:spPr>
          <a:xfrm>
            <a:off x="7394796" y="1742292"/>
            <a:ext cx="0" cy="172668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8998527" y="135159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9095663" y="1913856"/>
            <a:ext cx="1099115" cy="334786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9" name="꺾인 연결선 268"/>
          <p:cNvCxnSpPr>
            <a:stCxn id="260" idx="3"/>
            <a:endCxn id="266" idx="1"/>
          </p:cNvCxnSpPr>
          <p:nvPr/>
        </p:nvCxnSpPr>
        <p:spPr>
          <a:xfrm flipV="1">
            <a:off x="7944353" y="1546943"/>
            <a:ext cx="1054174" cy="535410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66" idx="2"/>
            <a:endCxn id="267" idx="0"/>
          </p:cNvCxnSpPr>
          <p:nvPr/>
        </p:nvCxnSpPr>
        <p:spPr>
          <a:xfrm flipH="1">
            <a:off x="9645221" y="1742292"/>
            <a:ext cx="1" cy="17156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10477120" y="315052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endParaRPr lang="ko-KR" altLang="en-US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0477120" y="3990106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5" name="꺾인 연결선 274"/>
          <p:cNvCxnSpPr>
            <a:stCxn id="267" idx="2"/>
            <a:endCxn id="272" idx="0"/>
          </p:cNvCxnSpPr>
          <p:nvPr/>
        </p:nvCxnSpPr>
        <p:spPr>
          <a:xfrm rot="16200000" flipH="1">
            <a:off x="9933578" y="1960285"/>
            <a:ext cx="901881" cy="1478594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72" idx="2"/>
            <a:endCxn id="273" idx="0"/>
          </p:cNvCxnSpPr>
          <p:nvPr/>
        </p:nvCxnSpPr>
        <p:spPr>
          <a:xfrm>
            <a:off x="11123815" y="3541222"/>
            <a:ext cx="0" cy="44888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AutoShape 4"/>
          <p:cNvSpPr>
            <a:spLocks noChangeArrowheads="1"/>
          </p:cNvSpPr>
          <p:nvPr/>
        </p:nvSpPr>
        <p:spPr>
          <a:xfrm>
            <a:off x="7445609" y="3846657"/>
            <a:ext cx="1275042" cy="677596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C49DD6"/>
            </a:solidFill>
            <a:round/>
            <a:headEnd w="sm" len="sm"/>
            <a:tailEnd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Member</a:t>
            </a:r>
            <a:endParaRPr kumimoji="0" lang="ko-KR" altLang="en-US" sz="1100" b="0" i="0" u="none" strike="noStrike" kern="0" cap="none" spc="0" normalizeH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80" name="직선 화살표 연결선 279"/>
          <p:cNvCxnSpPr>
            <a:stCxn id="273" idx="1"/>
            <a:endCxn id="278" idx="4"/>
          </p:cNvCxnSpPr>
          <p:nvPr/>
        </p:nvCxnSpPr>
        <p:spPr>
          <a:xfrm flipH="1" flipV="1">
            <a:off x="8720651" y="4185455"/>
            <a:ext cx="1756469" cy="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  <a:noFill/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2315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256116" y="492428"/>
            <a:ext cx="7200900" cy="54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latin typeface="신라고딕체"/>
                <a:ea typeface="신라고딕체"/>
              </a:rPr>
              <a:t>주요 아키텍처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커뮤니티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댓글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파일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809731" y="1985479"/>
            <a:ext cx="2099724" cy="155574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boardDetail.html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boardList.html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boardSave.html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boardUpdate.html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paging.html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9731" y="1837110"/>
            <a:ext cx="2099724" cy="289689"/>
          </a:xfrm>
          <a:prstGeom prst="rect">
            <a:avLst/>
          </a:prstGeom>
          <a:solidFill>
            <a:srgbClr val="783E94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809731" y="1280237"/>
            <a:ext cx="2099724" cy="423872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1000"/>
          </a:p>
        </p:txBody>
      </p:sp>
      <p:sp>
        <p:nvSpPr>
          <p:cNvPr id="230" name="오른쪽 화살표 229"/>
          <p:cNvSpPr/>
          <p:nvPr/>
        </p:nvSpPr>
        <p:spPr>
          <a:xfrm>
            <a:off x="2992582" y="2593571"/>
            <a:ext cx="216131" cy="1662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3291840" y="1968891"/>
            <a:ext cx="2099724" cy="155574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작성글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글목록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글쓰기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글수정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페이징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291840" y="1820522"/>
            <a:ext cx="2099724" cy="289689"/>
          </a:xfrm>
          <a:prstGeom prst="rect">
            <a:avLst/>
          </a:prstGeom>
          <a:solidFill>
            <a:srgbClr val="783E94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809731" y="3948545"/>
            <a:ext cx="1293389" cy="939338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</a:t>
            </a:r>
          </a:p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Servlet</a:t>
            </a:r>
            <a:endParaRPr lang="ko-KR" altLang="en-US" dirty="0"/>
          </a:p>
        </p:txBody>
      </p:sp>
      <p:sp>
        <p:nvSpPr>
          <p:cNvPr id="234" name="직사각형 233"/>
          <p:cNvSpPr/>
          <p:nvPr/>
        </p:nvSpPr>
        <p:spPr>
          <a:xfrm>
            <a:off x="2453952" y="4094017"/>
            <a:ext cx="1428092" cy="64839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4318014" y="378785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18013" y="4351711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 Controller</a:t>
            </a:r>
          </a:p>
        </p:txBody>
      </p:sp>
      <p:sp>
        <p:nvSpPr>
          <p:cNvPr id="240" name="타원 239"/>
          <p:cNvSpPr/>
          <p:nvPr/>
        </p:nvSpPr>
        <p:spPr>
          <a:xfrm>
            <a:off x="5897879" y="4449385"/>
            <a:ext cx="191193" cy="195350"/>
          </a:xfrm>
          <a:prstGeom prst="ellipse">
            <a:avLst/>
          </a:prstGeom>
          <a:solidFill>
            <a:srgbClr val="C49DD6"/>
          </a:solidFill>
          <a:ln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2" name="꺾인 연결선 241"/>
          <p:cNvCxnSpPr>
            <a:stCxn id="235" idx="3"/>
            <a:endCxn id="240" idx="2"/>
          </p:cNvCxnSpPr>
          <p:nvPr/>
        </p:nvCxnSpPr>
        <p:spPr>
          <a:xfrm>
            <a:off x="5611403" y="3983203"/>
            <a:ext cx="286476" cy="56385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stCxn id="236" idx="3"/>
            <a:endCxn id="240" idx="2"/>
          </p:cNvCxnSpPr>
          <p:nvPr/>
        </p:nvCxnSpPr>
        <p:spPr>
          <a:xfrm flipV="1">
            <a:off x="5611402" y="4547060"/>
            <a:ext cx="286477" cy="1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33" idx="3"/>
            <a:endCxn id="234" idx="1"/>
          </p:cNvCxnSpPr>
          <p:nvPr/>
        </p:nvCxnSpPr>
        <p:spPr>
          <a:xfrm>
            <a:off x="2103120" y="4418214"/>
            <a:ext cx="350832" cy="0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 251"/>
          <p:cNvCxnSpPr>
            <a:stCxn id="234" idx="3"/>
            <a:endCxn id="235" idx="1"/>
          </p:cNvCxnSpPr>
          <p:nvPr/>
        </p:nvCxnSpPr>
        <p:spPr>
          <a:xfrm flipV="1">
            <a:off x="3882044" y="3983203"/>
            <a:ext cx="435970" cy="435011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stCxn id="234" idx="3"/>
            <a:endCxn id="236" idx="1"/>
          </p:cNvCxnSpPr>
          <p:nvPr/>
        </p:nvCxnSpPr>
        <p:spPr>
          <a:xfrm>
            <a:off x="3882044" y="4418214"/>
            <a:ext cx="435969" cy="12884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6748101" y="135159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9" name="꺾인 연결선 258"/>
          <p:cNvCxnSpPr>
            <a:stCxn id="240" idx="6"/>
            <a:endCxn id="257" idx="1"/>
          </p:cNvCxnSpPr>
          <p:nvPr/>
        </p:nvCxnSpPr>
        <p:spPr>
          <a:xfrm flipV="1">
            <a:off x="6089072" y="1546943"/>
            <a:ext cx="659029" cy="300011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6845238" y="1914960"/>
            <a:ext cx="1099115" cy="334786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748100" y="2481348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3" name="직선 연결선 262"/>
          <p:cNvCxnSpPr>
            <a:stCxn id="260" idx="2"/>
            <a:endCxn id="261" idx="0"/>
          </p:cNvCxnSpPr>
          <p:nvPr/>
        </p:nvCxnSpPr>
        <p:spPr>
          <a:xfrm flipH="1">
            <a:off x="7394795" y="2249746"/>
            <a:ext cx="1" cy="231602"/>
          </a:xfrm>
          <a:prstGeom prst="line">
            <a:avLst/>
          </a:prstGeom>
          <a:ln cap="flat" cmpd="sng" algn="ctr">
            <a:solidFill>
              <a:srgbClr val="C49D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7" idx="2"/>
            <a:endCxn id="260" idx="0"/>
          </p:cNvCxnSpPr>
          <p:nvPr/>
        </p:nvCxnSpPr>
        <p:spPr>
          <a:xfrm>
            <a:off x="7394796" y="1742292"/>
            <a:ext cx="0" cy="172668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8998527" y="135159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9095663" y="1913856"/>
            <a:ext cx="1099115" cy="334786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9" name="꺾인 연결선 268"/>
          <p:cNvCxnSpPr>
            <a:stCxn id="260" idx="3"/>
            <a:endCxn id="266" idx="1"/>
          </p:cNvCxnSpPr>
          <p:nvPr/>
        </p:nvCxnSpPr>
        <p:spPr>
          <a:xfrm flipV="1">
            <a:off x="7944353" y="1546943"/>
            <a:ext cx="1054174" cy="535410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66" idx="2"/>
            <a:endCxn id="267" idx="0"/>
          </p:cNvCxnSpPr>
          <p:nvPr/>
        </p:nvCxnSpPr>
        <p:spPr>
          <a:xfrm flipH="1">
            <a:off x="9645221" y="1742292"/>
            <a:ext cx="1" cy="171564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10477120" y="315052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endParaRPr lang="ko-KR" altLang="en-US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0477120" y="3990106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5" name="꺾인 연결선 274"/>
          <p:cNvCxnSpPr>
            <a:stCxn id="267" idx="2"/>
            <a:endCxn id="272" idx="0"/>
          </p:cNvCxnSpPr>
          <p:nvPr/>
        </p:nvCxnSpPr>
        <p:spPr>
          <a:xfrm rot="16200000" flipH="1">
            <a:off x="9933578" y="1960285"/>
            <a:ext cx="901881" cy="1478594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72" idx="2"/>
            <a:endCxn id="273" idx="0"/>
          </p:cNvCxnSpPr>
          <p:nvPr/>
        </p:nvCxnSpPr>
        <p:spPr>
          <a:xfrm>
            <a:off x="11123815" y="3541222"/>
            <a:ext cx="0" cy="448884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AutoShape 4"/>
          <p:cNvSpPr>
            <a:spLocks noChangeArrowheads="1"/>
          </p:cNvSpPr>
          <p:nvPr/>
        </p:nvSpPr>
        <p:spPr>
          <a:xfrm>
            <a:off x="7445609" y="3846657"/>
            <a:ext cx="1275042" cy="677596"/>
          </a:xfrm>
          <a:prstGeom prst="flowChartMagneticDisk">
            <a:avLst/>
          </a:prstGeom>
          <a:solidFill>
            <a:srgbClr val="FFFFFF"/>
          </a:solidFill>
          <a:ln w="12700" cap="flat" cmpd="sng" algn="ctr">
            <a:solidFill>
              <a:srgbClr val="C49DD6"/>
            </a:solidFill>
            <a:prstDash val="solid"/>
            <a:round/>
            <a:headEnd w="sm" len="sm"/>
            <a:tailEnd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lang="en-US" altLang="ko-KR" sz="11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Comment</a:t>
            </a:r>
          </a:p>
          <a:p>
            <a:pPr lvl="0" algn="ctr" defTabSz="762000" eaLnBrk="0" latinLnBrk="0" hangingPunct="0">
              <a:defRPr/>
            </a:pPr>
            <a:r>
              <a:rPr kumimoji="0" lang="en-US" altLang="ko-KR" sz="1100" b="0" i="0" u="none" strike="noStrike" kern="0" cap="none" spc="0" normalizeH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/>
                <a:ea typeface="맑은 고딕"/>
              </a:rPr>
              <a:t>file</a:t>
            </a:r>
            <a:endParaRPr kumimoji="0" lang="ko-KR" altLang="en-US" sz="1100" b="0" i="0" u="none" strike="noStrike" kern="0" cap="none" spc="0" normalizeH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80" name="직선 화살표 연결선 279"/>
          <p:cNvCxnSpPr>
            <a:stCxn id="273" idx="1"/>
            <a:endCxn id="278" idx="4"/>
          </p:cNvCxnSpPr>
          <p:nvPr/>
        </p:nvCxnSpPr>
        <p:spPr>
          <a:xfrm flipH="1" flipV="1">
            <a:off x="8720651" y="4185455"/>
            <a:ext cx="1756469" cy="1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9348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0241" y="160710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01. 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프로젝트 개요</a:t>
            </a:r>
            <a:endParaRPr lang="en-US" altLang="ko-KR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566" y="30899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02.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팀구성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 및 개발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27" y="4542317"/>
            <a:ext cx="194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03.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기능정의서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416" y="1607102"/>
            <a:ext cx="20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04.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프로세스 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6416" y="3081772"/>
            <a:ext cx="18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05.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테이블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416" y="4526674"/>
            <a:ext cx="254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06. S/W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아키텍쳐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 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667" y="1648770"/>
            <a:ext cx="14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07.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화면설계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29799" y="3064045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08. 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시연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0666" y="4534632"/>
            <a:ext cx="24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09</a:t>
            </a:r>
            <a:r>
              <a:rPr lang="en-US" altLang="ko-KR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.</a:t>
            </a:r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후기 및 질의응답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9844" y="2061423"/>
            <a:ext cx="2688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1.1 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추진배경</a:t>
            </a:r>
            <a:endParaRPr lang="en-US" altLang="ko-KR" sz="15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2.2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 목적</a:t>
            </a:r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/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886" y="3498912"/>
            <a:ext cx="2659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2.1 </a:t>
            </a:r>
            <a:r>
              <a:rPr lang="ko-KR" altLang="en-US" sz="1500" dirty="0"/>
              <a:t>팀 구성</a:t>
            </a:r>
            <a:endParaRPr lang="en-US" altLang="ko-KR" sz="1500" dirty="0"/>
          </a:p>
          <a:p>
            <a:r>
              <a:rPr lang="en-US" altLang="ko-KR" sz="1500" dirty="0"/>
              <a:t>2.2 </a:t>
            </a:r>
            <a:r>
              <a:rPr lang="ko-KR" altLang="en-US" sz="1500" dirty="0"/>
              <a:t>프로젝트 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289" y="5031724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 </a:t>
            </a:r>
            <a:r>
              <a:rPr lang="ko-KR" altLang="en-US" sz="1500" dirty="0" err="1"/>
              <a:t>구현기능</a:t>
            </a:r>
            <a:endParaRPr lang="ko-KR" alt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4716416" y="2050263"/>
            <a:ext cx="2847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4.1 </a:t>
            </a:r>
            <a:r>
              <a:rPr lang="ko-KR" altLang="en-US" sz="1500" dirty="0"/>
              <a:t>프로세스 분할도</a:t>
            </a:r>
            <a:endParaRPr lang="en-US" altLang="ko-KR" sz="1500" dirty="0"/>
          </a:p>
          <a:p>
            <a:r>
              <a:rPr lang="en-US" altLang="ko-KR" sz="1500" dirty="0"/>
              <a:t>4.2 </a:t>
            </a:r>
            <a:r>
              <a:rPr lang="ko-KR" altLang="en-US" sz="1500" dirty="0"/>
              <a:t>프로세스 설계서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2719" y="3561696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5.1 </a:t>
            </a:r>
            <a:r>
              <a:rPr lang="ko-KR" altLang="en-US" sz="1500" dirty="0"/>
              <a:t>테이블</a:t>
            </a:r>
            <a:r>
              <a:rPr lang="ko-KR" altLang="en-US" dirty="0"/>
              <a:t>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772" y="4998872"/>
            <a:ext cx="4030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6.1 </a:t>
            </a:r>
            <a:r>
              <a:rPr lang="ko-KR" altLang="en-US" sz="1500" dirty="0" err="1"/>
              <a:t>소요기술</a:t>
            </a:r>
            <a:endParaRPr lang="en-US" altLang="ko-KR" sz="1500" dirty="0"/>
          </a:p>
          <a:p>
            <a:r>
              <a:rPr lang="en-US" altLang="ko-KR" sz="1500" dirty="0"/>
              <a:t>6.2 S/W </a:t>
            </a:r>
            <a:r>
              <a:rPr lang="ko-KR" altLang="en-US" sz="1500" dirty="0" err="1"/>
              <a:t>아키텍쳐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8229799" y="2061423"/>
            <a:ext cx="390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7.1 </a:t>
            </a:r>
            <a:r>
              <a:rPr lang="ko-KR" altLang="en-US" sz="1500" dirty="0"/>
              <a:t>로그인 전</a:t>
            </a:r>
            <a:r>
              <a:rPr lang="en-US" altLang="ko-KR" sz="1500" dirty="0"/>
              <a:t>/</a:t>
            </a:r>
            <a:r>
              <a:rPr lang="ko-KR" altLang="en-US" sz="1500" dirty="0"/>
              <a:t>후</a:t>
            </a:r>
            <a:endParaRPr lang="en-US" altLang="ko-KR" sz="1500" dirty="0"/>
          </a:p>
          <a:p>
            <a:r>
              <a:rPr lang="en-US" altLang="ko-KR" sz="1500" dirty="0"/>
              <a:t>7.2 </a:t>
            </a:r>
            <a:r>
              <a:rPr lang="ko-KR" altLang="en-US" sz="1500" dirty="0"/>
              <a:t>주요 화면 레이아웃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0666" y="3517815"/>
            <a:ext cx="348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8.1 </a:t>
            </a:r>
            <a:r>
              <a:rPr lang="ko-KR" altLang="en-US" sz="1500" dirty="0"/>
              <a:t>시연 시나리오</a:t>
            </a:r>
            <a:endParaRPr lang="en-US" altLang="ko-KR" sz="1500" dirty="0"/>
          </a:p>
          <a:p>
            <a:r>
              <a:rPr lang="en-US" altLang="ko-KR" sz="1500" dirty="0"/>
              <a:t>8.2 </a:t>
            </a:r>
            <a:r>
              <a:rPr lang="ko-KR" altLang="en-US" sz="1500" dirty="0"/>
              <a:t>동영상 </a:t>
            </a:r>
            <a:r>
              <a:rPr lang="ko-KR" altLang="en-US" sz="1500" dirty="0" smtClean="0"/>
              <a:t>시연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8247821" y="4911649"/>
            <a:ext cx="257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9.1 </a:t>
            </a:r>
            <a:r>
              <a:rPr lang="ko-KR" altLang="en-US" sz="1500" dirty="0" smtClean="0"/>
              <a:t>후기</a:t>
            </a:r>
            <a:endParaRPr lang="en-US" altLang="ko-KR" sz="1500" dirty="0" smtClean="0"/>
          </a:p>
          <a:p>
            <a:r>
              <a:rPr lang="en-US" altLang="ko-KR" dirty="0" smtClean="0"/>
              <a:t>9.2 </a:t>
            </a:r>
            <a:r>
              <a:rPr lang="ko-KR" altLang="en-US" sz="1500" dirty="0" smtClean="0"/>
              <a:t>질의응답</a:t>
            </a:r>
            <a:endParaRPr lang="ko-KR" alt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64" y="1023449"/>
            <a:ext cx="2499104" cy="57087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5940" y="2589310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영양제 성분 콘텐츠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0825" y="1529427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메인 배너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9900" y="4633742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기사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8790" y="6014845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 smtClean="0">
                <a:ea typeface="맑은 고딕"/>
              </a:rPr>
              <a:t>약관련</a:t>
            </a:r>
            <a:r>
              <a:rPr lang="ko-KR" altLang="en-US" dirty="0" smtClean="0">
                <a:ea typeface="맑은 고딕"/>
              </a:rPr>
              <a:t> 기관 </a:t>
            </a:r>
            <a:r>
              <a:rPr lang="en-US" altLang="ko-KR" dirty="0" smtClean="0">
                <a:ea typeface="맑은 고딕"/>
              </a:rPr>
              <a:t>&amp; </a:t>
            </a:r>
            <a:r>
              <a:rPr lang="ko-KR" altLang="en-US" dirty="0" err="1" smtClean="0">
                <a:ea typeface="맑은 고딕"/>
              </a:rPr>
              <a:t>푸터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227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2450651"/>
            <a:ext cx="12649200" cy="5524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240161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로그인 전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/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85" y="5031585"/>
            <a:ext cx="9897011" cy="10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6847" y="2097614"/>
            <a:ext cx="293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  <a:r>
              <a:rPr lang="ko-KR" altLang="en-US" b="1" dirty="0">
                <a:solidFill>
                  <a:schemeClr val="accent5"/>
                </a:solidFill>
              </a:rPr>
              <a:t>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958" y="3252742"/>
            <a:ext cx="22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  <a:r>
              <a:rPr lang="ko-KR" altLang="en-US" b="1" dirty="0">
                <a:solidFill>
                  <a:schemeClr val="accent5"/>
                </a:solidFill>
              </a:rPr>
              <a:t>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99" y="3797580"/>
            <a:ext cx="11553825" cy="5238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6493" y="1643883"/>
            <a:ext cx="13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5"/>
                </a:solidFill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Header</a:t>
            </a:r>
            <a:endParaRPr lang="ko-KR" altLang="en-US" sz="2500" dirty="0">
              <a:solidFill>
                <a:schemeClr val="accent5"/>
              </a:solidFill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1279" y="4554531"/>
            <a:ext cx="13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5"/>
                </a:solidFill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Footer</a:t>
            </a:r>
            <a:endParaRPr lang="ko-KR" altLang="en-US" dirty="0">
              <a:solidFill>
                <a:schemeClr val="accent5"/>
              </a:solidFill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90663" y="2541003"/>
            <a:ext cx="548640" cy="3708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12285" y="3877554"/>
            <a:ext cx="1368828" cy="3708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3" y="1147731"/>
            <a:ext cx="6453511" cy="2453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23" y="3560663"/>
            <a:ext cx="6867663" cy="3011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24402" y="1892532"/>
            <a:ext cx="33051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dirty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건강 </a:t>
            </a:r>
            <a:r>
              <a:rPr lang="ko-KR" altLang="en-US" dirty="0">
                <a:ea typeface="맑은 고딕"/>
              </a:rPr>
              <a:t>설문 </a:t>
            </a:r>
            <a:r>
              <a:rPr lang="ko-KR" altLang="en-US" dirty="0" smtClean="0">
                <a:ea typeface="맑은 고딕"/>
              </a:rPr>
              <a:t>배너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 smtClean="0">
                <a:ea typeface="맑은 고딕"/>
              </a:rPr>
              <a:t>@</a:t>
            </a:r>
            <a:r>
              <a:rPr lang="en-US" altLang="ko-KR" dirty="0" err="1" smtClean="0">
                <a:ea typeface="맑은 고딕"/>
              </a:rPr>
              <a:t>Keyframes</a:t>
            </a:r>
            <a:r>
              <a:rPr lang="en-US" altLang="ko-KR" dirty="0" smtClean="0">
                <a:ea typeface="맑은 고딕"/>
              </a:rPr>
              <a:t> </a:t>
            </a:r>
            <a:r>
              <a:rPr lang="ko-KR" altLang="en-US" dirty="0" smtClean="0">
                <a:ea typeface="맑은 고딕"/>
              </a:rPr>
              <a:t>애니메이션</a:t>
            </a:r>
            <a:endParaRPr lang="en-US" altLang="ko-KR" dirty="0" smtClean="0"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0968" y="5528415"/>
            <a:ext cx="343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450968" y="5066461"/>
            <a:ext cx="427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상세성분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인기별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고민별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제공</a:t>
            </a:r>
            <a:endParaRPr lang="en-US" altLang="ko-KR" dirty="0"/>
          </a:p>
          <a:p>
            <a:r>
              <a:rPr lang="en-US" altLang="ko-KR" dirty="0" smtClean="0"/>
              <a:t>Swiper.js </a:t>
            </a:r>
            <a:r>
              <a:rPr lang="ko-KR" altLang="en-US" dirty="0"/>
              <a:t>라이브러리 활용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330971"/>
            <a:ext cx="5314950" cy="2869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52" y="4838701"/>
            <a:ext cx="7851222" cy="16114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8884" y="2588408"/>
            <a:ext cx="33051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A</a:t>
            </a:r>
            <a:r>
              <a:rPr lang="en-US" altLang="ko-KR" dirty="0" smtClean="0">
                <a:ea typeface="맑은 고딕"/>
              </a:rPr>
              <a:t>rticle</a:t>
            </a:r>
            <a:r>
              <a:rPr lang="ko-KR" altLang="en-US" dirty="0" smtClean="0">
                <a:ea typeface="맑은 고딕"/>
              </a:rPr>
              <a:t> 콘텐츠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 smtClean="0">
                <a:ea typeface="맑은 고딕"/>
              </a:rPr>
              <a:t>AOS library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9938" y="5321278"/>
            <a:ext cx="33051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함께 </a:t>
            </a:r>
            <a:r>
              <a:rPr lang="ko-KR" altLang="en-US" dirty="0">
                <a:ea typeface="맑은 고딕"/>
              </a:rPr>
              <a:t>하고싶은 </a:t>
            </a:r>
            <a:r>
              <a:rPr lang="ko-KR" altLang="en-US" dirty="0" err="1" smtClean="0">
                <a:ea typeface="맑은 고딕"/>
              </a:rPr>
              <a:t>기관명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AOS library</a:t>
            </a:r>
          </a:p>
        </p:txBody>
      </p:sp>
    </p:spTree>
    <p:extLst>
      <p:ext uri="{BB962C8B-B14F-4D97-AF65-F5344CB8AC3E}">
        <p14:creationId xmlns:p14="http://schemas.microsoft.com/office/powerpoint/2010/main" val="19012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10" y="1925515"/>
            <a:ext cx="3462536" cy="2719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14" y="1385269"/>
            <a:ext cx="2476282" cy="35441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46713" y="501257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로그인화면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09411" y="501257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회원 가입 화면</a:t>
            </a:r>
          </a:p>
        </p:txBody>
      </p:sp>
    </p:spTree>
    <p:extLst>
      <p:ext uri="{BB962C8B-B14F-4D97-AF65-F5344CB8AC3E}">
        <p14:creationId xmlns:p14="http://schemas.microsoft.com/office/powerpoint/2010/main" val="12740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1D0CEB7-FE13-6702-D60A-DC5D0817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753" y="1354395"/>
            <a:ext cx="4043082" cy="490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CA690-F032-7A47-5B64-261B20C0A04B}"/>
              </a:ext>
            </a:extLst>
          </p:cNvPr>
          <p:cNvSpPr txBox="1"/>
          <p:nvPr/>
        </p:nvSpPr>
        <p:spPr>
          <a:xfrm>
            <a:off x="2665289" y="3705296"/>
            <a:ext cx="593838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성분 상세정보</a:t>
            </a:r>
            <a:endParaRPr lang="ko-KR" dirty="0"/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7693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56" y="1158966"/>
            <a:ext cx="6147513" cy="41992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3570" y="5532740"/>
            <a:ext cx="260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상세성분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6783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0" y="2390132"/>
            <a:ext cx="6150486" cy="227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66" y="1352550"/>
            <a:ext cx="5097083" cy="5045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7441" y="4714394"/>
            <a:ext cx="411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651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6974" y="2332243"/>
            <a:ext cx="16180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ea typeface="맑은 고딕"/>
              </a:rPr>
              <a:t>…</a:t>
            </a:r>
            <a:endParaRPr lang="ko-KR" altLang="en-US" sz="3200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7198" y="2439964"/>
            <a:ext cx="144083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500" dirty="0">
                <a:ea typeface="맑은 고딕"/>
              </a:rPr>
              <a:t>…</a:t>
            </a:r>
            <a:endParaRPr lang="ko-KR" altLang="en-US" sz="2500" dirty="0"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8138" y="4464402"/>
            <a:ext cx="411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영양제 </a:t>
            </a:r>
            <a:r>
              <a:rPr lang="ko-KR" altLang="en-US" dirty="0"/>
              <a:t>단계별 분석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ko-KR" altLang="en-US" dirty="0" err="1"/>
              <a:t>다중질의문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38824EF-2BA1-E9B9-9F60-2CB1F165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94" y="1665257"/>
            <a:ext cx="3009013" cy="200348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7FD2746-AAA2-8080-D707-B3042C31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1629630"/>
            <a:ext cx="3753293" cy="2083598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534C0A6-4D59-6C78-27BA-90C23B18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774" y="1744126"/>
            <a:ext cx="3124200" cy="1766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7C162-3E7A-F0C2-D0DB-A84F771B87B7}"/>
              </a:ext>
            </a:extLst>
          </p:cNvPr>
          <p:cNvSpPr txBox="1"/>
          <p:nvPr/>
        </p:nvSpPr>
        <p:spPr>
          <a:xfrm>
            <a:off x="7514174" y="2333638"/>
            <a:ext cx="144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33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327489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다중질의문</a:t>
            </a:r>
            <a:r>
              <a:rPr lang="ko-KR" altLang="en-US" dirty="0"/>
              <a:t> 결과 </a:t>
            </a:r>
            <a:r>
              <a:rPr lang="ko-KR" altLang="en-US" dirty="0" err="1"/>
              <a:t>분석화면</a:t>
            </a:r>
            <a:endParaRPr lang="en-US" altLang="ko-KR" dirty="0"/>
          </a:p>
          <a:p>
            <a:r>
              <a:rPr lang="ko-KR" altLang="en-US" dirty="0" smtClean="0"/>
              <a:t>영양제 </a:t>
            </a:r>
            <a:r>
              <a:rPr lang="ko-KR" altLang="en-US" dirty="0"/>
              <a:t>성분 </a:t>
            </a:r>
            <a:r>
              <a:rPr lang="en-US" altLang="ko-KR" dirty="0"/>
              <a:t>, </a:t>
            </a:r>
            <a:r>
              <a:rPr lang="ko-KR" altLang="en-US" dirty="0"/>
              <a:t>제품 정보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1593FBEB-3651-731C-1CF3-F5D75065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435" y="1130519"/>
            <a:ext cx="5862917" cy="2777126"/>
          </a:xfrm>
          <a:prstGeom prst="rect">
            <a:avLst/>
          </a:prstGeom>
        </p:spPr>
      </p:pic>
      <p:pic>
        <p:nvPicPr>
          <p:cNvPr id="13" name="그림 13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C4FDAFED-9F90-B2E0-F9FB-B16EE020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435" y="3908097"/>
            <a:ext cx="5862917" cy="2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41905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추진배경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6808" y="1486792"/>
            <a:ext cx="7917656" cy="359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36203" y="1524892"/>
            <a:ext cx="10730508" cy="48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영양제 섭취 비율의 증가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72846" y="2492876"/>
            <a:ext cx="6174425" cy="36332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927" y="2570184"/>
            <a:ext cx="4593535" cy="34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20" y="1293887"/>
            <a:ext cx="11534559" cy="3963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0814" y="525742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28" y="1234502"/>
            <a:ext cx="8007193" cy="4027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7310" y="5576141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카카오</a:t>
            </a:r>
            <a:r>
              <a:rPr lang="en-US" altLang="ko-KR" dirty="0" smtClean="0"/>
              <a:t>API 1:1</a:t>
            </a:r>
            <a:r>
              <a:rPr lang="ko-KR" altLang="en-US" dirty="0" smtClean="0"/>
              <a:t>상담 채팅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057506" y="1803863"/>
            <a:ext cx="2028306" cy="33832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9393382" y="4696692"/>
            <a:ext cx="423949" cy="3574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64" y="1164345"/>
            <a:ext cx="7305785" cy="3858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213" y="5202824"/>
            <a:ext cx="121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약국지도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2558714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시연 시나리오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7062" y="152906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54599" y="152906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40873" y="1529069"/>
            <a:ext cx="1363287" cy="673331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912485" y="1529063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724209" y="152906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77062" y="2638912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73878" y="2638911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40873" y="263239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72299" y="2638911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735061" y="2646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77062" y="374875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062912" y="374875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25981" y="3748757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972299" y="3748755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765075" y="3748754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277062" y="4858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54599" y="4858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72299" y="4858599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65075" y="485859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37621" y="1704148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사이트 입장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3469700" y="172194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회원가입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5136110" y="170414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ID/PW </a:t>
            </a:r>
            <a:r>
              <a:rPr lang="ko-KR" altLang="en-US" sz="1500" dirty="0" smtClean="0"/>
              <a:t>찾기</a:t>
            </a:r>
            <a:endParaRPr lang="ko-KR" altLang="en-US" sz="1500" dirty="0"/>
          </a:p>
        </p:txBody>
      </p:sp>
      <p:sp>
        <p:nvSpPr>
          <p:cNvPr id="49" name="TextBox 48"/>
          <p:cNvSpPr txBox="1"/>
          <p:nvPr/>
        </p:nvSpPr>
        <p:spPr>
          <a:xfrm>
            <a:off x="8744436" y="285771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상세성분</a:t>
            </a:r>
            <a:r>
              <a:rPr lang="ko-KR" altLang="en-US" sz="1500" dirty="0" smtClean="0"/>
              <a:t> 조회</a:t>
            </a:r>
            <a:endParaRPr lang="ko-KR" altLang="en-US" sz="1500" dirty="0"/>
          </a:p>
        </p:txBody>
      </p:sp>
      <p:sp>
        <p:nvSpPr>
          <p:cNvPr id="50" name="TextBox 49"/>
          <p:cNvSpPr txBox="1"/>
          <p:nvPr/>
        </p:nvSpPr>
        <p:spPr>
          <a:xfrm>
            <a:off x="8930637" y="170414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성분검색</a:t>
            </a:r>
            <a:endParaRPr lang="ko-KR" altLang="en-US" sz="1500" dirty="0"/>
          </a:p>
        </p:txBody>
      </p:sp>
      <p:sp>
        <p:nvSpPr>
          <p:cNvPr id="51" name="TextBox 50"/>
          <p:cNvSpPr txBox="1"/>
          <p:nvPr/>
        </p:nvSpPr>
        <p:spPr>
          <a:xfrm>
            <a:off x="7211295" y="171045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로그인</a:t>
            </a:r>
            <a:endParaRPr lang="ko-KR" altLang="en-US" sz="1500" dirty="0"/>
          </a:p>
        </p:txBody>
      </p:sp>
      <p:sp>
        <p:nvSpPr>
          <p:cNvPr id="52" name="TextBox 51"/>
          <p:cNvSpPr txBox="1"/>
          <p:nvPr/>
        </p:nvSpPr>
        <p:spPr>
          <a:xfrm>
            <a:off x="6928886" y="2813992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 건강 카테고리</a:t>
            </a:r>
            <a:endParaRPr lang="ko-KR" altLang="en-US" sz="1500" dirty="0"/>
          </a:p>
        </p:txBody>
      </p:sp>
      <p:sp>
        <p:nvSpPr>
          <p:cNvPr id="53" name="TextBox 52"/>
          <p:cNvSpPr txBox="1"/>
          <p:nvPr/>
        </p:nvSpPr>
        <p:spPr>
          <a:xfrm>
            <a:off x="5132070" y="283390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영양제 분석</a:t>
            </a:r>
            <a:endParaRPr lang="ko-KR" altLang="en-US" sz="1500" dirty="0"/>
          </a:p>
        </p:txBody>
      </p:sp>
      <p:sp>
        <p:nvSpPr>
          <p:cNvPr id="54" name="TextBox 53"/>
          <p:cNvSpPr txBox="1"/>
          <p:nvPr/>
        </p:nvSpPr>
        <p:spPr>
          <a:xfrm>
            <a:off x="3478497" y="2833114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커뮤니티</a:t>
            </a:r>
            <a:endParaRPr lang="ko-KR" altLang="en-US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531738" y="2801182"/>
            <a:ext cx="14462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/>
              <a:t>게시글</a:t>
            </a:r>
            <a:r>
              <a:rPr lang="ko-KR" altLang="en-US" sz="1500" dirty="0" smtClean="0"/>
              <a:t> 작성</a:t>
            </a:r>
            <a:endParaRPr lang="ko-KR" altLang="en-US" sz="1500" dirty="0"/>
          </a:p>
        </p:txBody>
      </p:sp>
      <p:sp>
        <p:nvSpPr>
          <p:cNvPr id="56" name="TextBox 55"/>
          <p:cNvSpPr txBox="1"/>
          <p:nvPr/>
        </p:nvSpPr>
        <p:spPr>
          <a:xfrm>
            <a:off x="1551584" y="392383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작성글</a:t>
            </a:r>
            <a:r>
              <a:rPr lang="ko-KR" altLang="en-US" sz="1500" dirty="0" smtClean="0"/>
              <a:t> 조회</a:t>
            </a:r>
            <a:endParaRPr lang="ko-KR" altLang="en-US" sz="1500" dirty="0"/>
          </a:p>
        </p:txBody>
      </p:sp>
      <p:sp>
        <p:nvSpPr>
          <p:cNvPr id="57" name="TextBox 56"/>
          <p:cNvSpPr txBox="1"/>
          <p:nvPr/>
        </p:nvSpPr>
        <p:spPr>
          <a:xfrm>
            <a:off x="3436148" y="392383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댓글 작성</a:t>
            </a:r>
            <a:endParaRPr lang="ko-KR" altLang="en-US" sz="1500" dirty="0"/>
          </a:p>
        </p:txBody>
      </p:sp>
      <p:sp>
        <p:nvSpPr>
          <p:cNvPr id="58" name="TextBox 57"/>
          <p:cNvSpPr txBox="1"/>
          <p:nvPr/>
        </p:nvSpPr>
        <p:spPr>
          <a:xfrm>
            <a:off x="5202256" y="3916930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댓글 삭제</a:t>
            </a:r>
            <a:endParaRPr lang="ko-KR" altLang="en-US" sz="1500" dirty="0"/>
          </a:p>
        </p:txBody>
      </p:sp>
      <p:sp>
        <p:nvSpPr>
          <p:cNvPr id="59" name="TextBox 58"/>
          <p:cNvSpPr txBox="1"/>
          <p:nvPr/>
        </p:nvSpPr>
        <p:spPr>
          <a:xfrm>
            <a:off x="7097832" y="3916929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수정</a:t>
            </a:r>
            <a:endParaRPr lang="ko-KR" altLang="en-US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8837954" y="3926839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삭제</a:t>
            </a:r>
            <a:endParaRPr lang="ko-KR" altLang="en-US" sz="1500" dirty="0"/>
          </a:p>
        </p:txBody>
      </p:sp>
      <p:sp>
        <p:nvSpPr>
          <p:cNvPr id="61" name="TextBox 60"/>
          <p:cNvSpPr txBox="1"/>
          <p:nvPr/>
        </p:nvSpPr>
        <p:spPr>
          <a:xfrm>
            <a:off x="8889999" y="506894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카카오 상담</a:t>
            </a:r>
            <a:endParaRPr lang="ko-KR" altLang="en-US" sz="1500" dirty="0"/>
          </a:p>
        </p:txBody>
      </p:sp>
      <p:sp>
        <p:nvSpPr>
          <p:cNvPr id="62" name="TextBox 61"/>
          <p:cNvSpPr txBox="1"/>
          <p:nvPr/>
        </p:nvSpPr>
        <p:spPr>
          <a:xfrm>
            <a:off x="7164639" y="5047026"/>
            <a:ext cx="138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약국 정보</a:t>
            </a:r>
            <a:endParaRPr lang="ko-KR" alt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050937" y="506737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회원정보 수정</a:t>
            </a:r>
            <a:endParaRPr lang="ko-KR" altLang="en-US" sz="1500" dirty="0"/>
          </a:p>
        </p:txBody>
      </p:sp>
      <p:sp>
        <p:nvSpPr>
          <p:cNvPr id="64" name="TextBox 63"/>
          <p:cNvSpPr txBox="1"/>
          <p:nvPr/>
        </p:nvSpPr>
        <p:spPr>
          <a:xfrm>
            <a:off x="3290061" y="5035754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회원정보 탈퇴</a:t>
            </a:r>
            <a:endParaRPr lang="ko-KR" altLang="en-US" sz="1500" dirty="0"/>
          </a:p>
        </p:txBody>
      </p:sp>
      <p:cxnSp>
        <p:nvCxnSpPr>
          <p:cNvPr id="4" name="직선 화살표 연결선 3"/>
          <p:cNvCxnSpPr>
            <a:endCxn id="2" idx="1"/>
          </p:cNvCxnSpPr>
          <p:nvPr/>
        </p:nvCxnSpPr>
        <p:spPr>
          <a:xfrm>
            <a:off x="2804160" y="1865727"/>
            <a:ext cx="472902" cy="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637346" y="1863957"/>
            <a:ext cx="4251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23" idx="1"/>
          </p:cNvCxnSpPr>
          <p:nvPr/>
        </p:nvCxnSpPr>
        <p:spPr>
          <a:xfrm>
            <a:off x="6406845" y="1863953"/>
            <a:ext cx="505640" cy="17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8271163" y="1849458"/>
            <a:ext cx="463898" cy="9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24" idx="2"/>
            <a:endCxn id="29" idx="0"/>
          </p:cNvCxnSpPr>
          <p:nvPr/>
        </p:nvCxnSpPr>
        <p:spPr>
          <a:xfrm>
            <a:off x="9405853" y="2202397"/>
            <a:ext cx="10852" cy="4442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29" idx="1"/>
          </p:cNvCxnSpPr>
          <p:nvPr/>
        </p:nvCxnSpPr>
        <p:spPr>
          <a:xfrm flipH="1" flipV="1">
            <a:off x="8326006" y="2982672"/>
            <a:ext cx="409055" cy="5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6435257" y="2970925"/>
            <a:ext cx="514927" cy="239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4" idx="3"/>
          </p:cNvCxnSpPr>
          <p:nvPr/>
        </p:nvCxnSpPr>
        <p:spPr>
          <a:xfrm flipH="1" flipV="1">
            <a:off x="4660574" y="2994696"/>
            <a:ext cx="403120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27" idx="3"/>
          </p:cNvCxnSpPr>
          <p:nvPr/>
        </p:nvCxnSpPr>
        <p:spPr>
          <a:xfrm flipH="1" flipV="1">
            <a:off x="2804160" y="2969056"/>
            <a:ext cx="479367" cy="22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30" idx="1"/>
          </p:cNvCxnSpPr>
          <p:nvPr/>
        </p:nvCxnSpPr>
        <p:spPr>
          <a:xfrm>
            <a:off x="2804160" y="4083435"/>
            <a:ext cx="472902" cy="19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4642649" y="4062760"/>
            <a:ext cx="444739" cy="348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33" idx="1"/>
          </p:cNvCxnSpPr>
          <p:nvPr/>
        </p:nvCxnSpPr>
        <p:spPr>
          <a:xfrm>
            <a:off x="6464511" y="4083341"/>
            <a:ext cx="507788" cy="20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8357701" y="4069725"/>
            <a:ext cx="395600" cy="10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8335586" y="5209944"/>
            <a:ext cx="426026" cy="3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6444908" y="5204364"/>
            <a:ext cx="512844" cy="31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H="1">
            <a:off x="4637346" y="5208609"/>
            <a:ext cx="400166" cy="1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34" idx="2"/>
            <a:endCxn id="39" idx="0"/>
          </p:cNvCxnSpPr>
          <p:nvPr/>
        </p:nvCxnSpPr>
        <p:spPr>
          <a:xfrm>
            <a:off x="9446719" y="4422085"/>
            <a:ext cx="0" cy="4365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27" idx="2"/>
            <a:endCxn id="32" idx="0"/>
          </p:cNvCxnSpPr>
          <p:nvPr/>
        </p:nvCxnSpPr>
        <p:spPr>
          <a:xfrm flipH="1">
            <a:off x="2107625" y="3305721"/>
            <a:ext cx="14892" cy="4430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/>
          <p:cNvSpPr/>
          <p:nvPr/>
        </p:nvSpPr>
        <p:spPr>
          <a:xfrm rot="10800000" flipH="1" flipV="1">
            <a:off x="1218052" y="129599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67" name="타원 166"/>
          <p:cNvSpPr/>
          <p:nvPr/>
        </p:nvSpPr>
        <p:spPr>
          <a:xfrm rot="10800000" flipH="1" flipV="1">
            <a:off x="3031297" y="1274767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8" name="타원 167"/>
          <p:cNvSpPr/>
          <p:nvPr/>
        </p:nvSpPr>
        <p:spPr>
          <a:xfrm rot="10800000" flipH="1" flipV="1">
            <a:off x="4805664" y="35118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13</a:t>
            </a:r>
            <a:endParaRPr lang="ko-KR" altLang="en-US" sz="1000" dirty="0"/>
          </a:p>
        </p:txBody>
      </p:sp>
      <p:sp>
        <p:nvSpPr>
          <p:cNvPr id="169" name="타원 168"/>
          <p:cNvSpPr/>
          <p:nvPr/>
        </p:nvSpPr>
        <p:spPr>
          <a:xfrm rot="10800000" flipH="1" flipV="1">
            <a:off x="3037277" y="351274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12</a:t>
            </a:r>
            <a:endParaRPr lang="ko-KR" altLang="en-US" sz="1000" dirty="0"/>
          </a:p>
        </p:txBody>
      </p:sp>
      <p:sp>
        <p:nvSpPr>
          <p:cNvPr id="170" name="타원 169"/>
          <p:cNvSpPr/>
          <p:nvPr/>
        </p:nvSpPr>
        <p:spPr>
          <a:xfrm rot="10800000" flipH="1" flipV="1">
            <a:off x="1197854" y="3526413"/>
            <a:ext cx="522614" cy="48032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  <p:sp>
        <p:nvSpPr>
          <p:cNvPr id="171" name="타원 170"/>
          <p:cNvSpPr/>
          <p:nvPr/>
        </p:nvSpPr>
        <p:spPr>
          <a:xfrm>
            <a:off x="1225539" y="2417173"/>
            <a:ext cx="519192" cy="4771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72" name="타원 171"/>
          <p:cNvSpPr/>
          <p:nvPr/>
        </p:nvSpPr>
        <p:spPr>
          <a:xfrm rot="10800000" flipH="1" flipV="1">
            <a:off x="3026741" y="24080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9</a:t>
            </a:r>
            <a:endParaRPr lang="ko-KR" altLang="en-US" sz="1000" dirty="0"/>
          </a:p>
        </p:txBody>
      </p:sp>
      <p:sp>
        <p:nvSpPr>
          <p:cNvPr id="173" name="타원 172"/>
          <p:cNvSpPr/>
          <p:nvPr/>
        </p:nvSpPr>
        <p:spPr>
          <a:xfrm rot="10800000" flipH="1" flipV="1">
            <a:off x="4799803" y="240198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174" name="타원 173"/>
          <p:cNvSpPr/>
          <p:nvPr/>
        </p:nvSpPr>
        <p:spPr>
          <a:xfrm rot="10800000" flipH="1" flipV="1">
            <a:off x="6697723" y="241411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75" name="타원 174"/>
          <p:cNvSpPr/>
          <p:nvPr/>
        </p:nvSpPr>
        <p:spPr>
          <a:xfrm rot="10800000" flipH="1" flipV="1">
            <a:off x="8513678" y="24080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76" name="타원 175"/>
          <p:cNvSpPr/>
          <p:nvPr/>
        </p:nvSpPr>
        <p:spPr>
          <a:xfrm rot="10800000" flipH="1" flipV="1">
            <a:off x="8478275" y="1257630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77" name="타원 176"/>
          <p:cNvSpPr/>
          <p:nvPr/>
        </p:nvSpPr>
        <p:spPr>
          <a:xfrm rot="10800000" flipH="1" flipV="1">
            <a:off x="6691216" y="1257964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78" name="타원 177"/>
          <p:cNvSpPr/>
          <p:nvPr/>
        </p:nvSpPr>
        <p:spPr>
          <a:xfrm rot="10800000" flipH="1" flipV="1">
            <a:off x="4830602" y="124287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9" name="타원 178"/>
          <p:cNvSpPr/>
          <p:nvPr/>
        </p:nvSpPr>
        <p:spPr>
          <a:xfrm rot="10800000" flipH="1" flipV="1">
            <a:off x="6768269" y="4629028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17</a:t>
            </a:r>
            <a:endParaRPr lang="ko-KR" altLang="en-US" sz="1000" dirty="0"/>
          </a:p>
        </p:txBody>
      </p:sp>
      <p:sp>
        <p:nvSpPr>
          <p:cNvPr id="180" name="타원 179"/>
          <p:cNvSpPr/>
          <p:nvPr/>
        </p:nvSpPr>
        <p:spPr>
          <a:xfrm rot="10800000" flipH="1" flipV="1">
            <a:off x="8597185" y="464678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16</a:t>
            </a:r>
            <a:endParaRPr lang="ko-KR" altLang="en-US" sz="1000" dirty="0"/>
          </a:p>
        </p:txBody>
      </p:sp>
      <p:sp>
        <p:nvSpPr>
          <p:cNvPr id="181" name="타원 180"/>
          <p:cNvSpPr/>
          <p:nvPr/>
        </p:nvSpPr>
        <p:spPr>
          <a:xfrm rot="10800000" flipH="1" flipV="1">
            <a:off x="8554852" y="3527921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15</a:t>
            </a:r>
            <a:endParaRPr lang="ko-KR" altLang="en-US" sz="1000" dirty="0"/>
          </a:p>
        </p:txBody>
      </p:sp>
      <p:sp>
        <p:nvSpPr>
          <p:cNvPr id="182" name="타원 181"/>
          <p:cNvSpPr/>
          <p:nvPr/>
        </p:nvSpPr>
        <p:spPr>
          <a:xfrm rot="10800000" flipH="1" flipV="1">
            <a:off x="6715513" y="3530568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14</a:t>
            </a:r>
            <a:endParaRPr lang="ko-KR" altLang="en-US" sz="1000" dirty="0"/>
          </a:p>
        </p:txBody>
      </p:sp>
      <p:sp>
        <p:nvSpPr>
          <p:cNvPr id="184" name="타원 183"/>
          <p:cNvSpPr/>
          <p:nvPr/>
        </p:nvSpPr>
        <p:spPr>
          <a:xfrm rot="10800000" flipH="1" flipV="1">
            <a:off x="3036294" y="4643930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19</a:t>
            </a:r>
            <a:endParaRPr lang="ko-KR" altLang="en-US" sz="1000" dirty="0"/>
          </a:p>
        </p:txBody>
      </p:sp>
      <p:sp>
        <p:nvSpPr>
          <p:cNvPr id="185" name="타원 184"/>
          <p:cNvSpPr/>
          <p:nvPr/>
        </p:nvSpPr>
        <p:spPr>
          <a:xfrm rot="10800000" flipH="1" flipV="1">
            <a:off x="4810300" y="465153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08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511" y="339167"/>
            <a:ext cx="218361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동영상 시연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43" y="2214083"/>
            <a:ext cx="2915514" cy="29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511" y="339167"/>
            <a:ext cx="9348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후기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54974" y="4037987"/>
            <a:ext cx="1072134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5867608" y="1203347"/>
            <a:ext cx="17803" cy="525564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07105" y="2008805"/>
            <a:ext cx="52488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프로젝트 구현을 본격적으로 시작 </a:t>
            </a:r>
            <a:r>
              <a:rPr lang="ko-KR" altLang="en-US" sz="1500" dirty="0" err="1"/>
              <a:t>할때</a:t>
            </a:r>
            <a:r>
              <a:rPr lang="ko-KR" altLang="en-US" sz="1500" dirty="0"/>
              <a:t> 힘든 상황이 일어나서 결과물이 </a:t>
            </a:r>
            <a:r>
              <a:rPr lang="ko-KR" altLang="en-US" sz="1500" dirty="0" err="1"/>
              <a:t>나올수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없을거라고</a:t>
            </a:r>
            <a:r>
              <a:rPr lang="ko-KR" altLang="en-US" sz="1500" dirty="0"/>
              <a:t> 생각했었는데</a:t>
            </a:r>
            <a:r>
              <a:rPr lang="en-US" altLang="ko-KR" sz="1500" dirty="0"/>
              <a:t>.. </a:t>
            </a:r>
            <a:r>
              <a:rPr lang="ko-KR" altLang="en-US" sz="1500" dirty="0"/>
              <a:t>그럼에도 포기하지 않고 열심히 프로젝트를 완성하기 위해 각자 맡은바 노력해준 팀원들이 있어서 결과물이 나오지 않았나 싶습니다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수고하셨습니다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감사합니다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직사각형 4"/>
          <p:cNvSpPr/>
          <p:nvPr/>
        </p:nvSpPr>
        <p:spPr>
          <a:xfrm>
            <a:off x="6066434" y="5155857"/>
            <a:ext cx="5730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힘든 상황이 이어지는 가운데에서도 옆에서 도와주는 팀원들 덕분에 끝까지 프로젝트를 마무리할 수 있었던 것 같습니다. 최선을 다해준 팀원들에게 감사인사를 전합니다. 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836" y="1778924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974" y="2003385"/>
            <a:ext cx="4954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프로젝트를 기획하고 구현까지의 많은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우여곡절이 있었지만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밤낮 가리지않고 소통하며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같이 협업 해준 팀원들에게 고마움을 전합니다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  <a:endParaRPr lang="en-US" altLang="ko-KR" sz="15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186580" y="4467645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김진호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1753" y="4445482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이관희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0836" y="1414104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팀장 </a:t>
            </a:r>
            <a:r>
              <a:rPr lang="ko-KR" altLang="en-US" dirty="0" err="1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박제창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33412" y="1397606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</a:t>
            </a:r>
            <a:r>
              <a:rPr lang="ko-KR" altLang="en-US" dirty="0" err="1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김규서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10" y="1146139"/>
            <a:ext cx="877008" cy="8770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44" y="1231508"/>
            <a:ext cx="669924" cy="6699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63" y="4247595"/>
            <a:ext cx="724391" cy="7243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33" y="4212321"/>
            <a:ext cx="782226" cy="7822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2836" y="5039246"/>
            <a:ext cx="4220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프로젝트를 진행하는 기간 동안 여러 우여곡절도 많았는데, 남은 </a:t>
            </a:r>
            <a:r>
              <a:rPr lang="ko-KR" altLang="en-US" sz="1500" dirty="0" err="1"/>
              <a:t>팀원분들</a:t>
            </a:r>
            <a:r>
              <a:rPr lang="ko-KR" altLang="en-US" sz="1500" dirty="0"/>
              <a:t> 모두 포기하지 않고 프로젝트를 무사히 완료할 수 있어 정말 감사하고 저 또한 팀 프로젝트를 통해 많이 배웠습니다. 같은 팀으로 만나 반가웠고, 감사했습니다 모두 수고하셨습니다!!!</a:t>
            </a:r>
          </a:p>
        </p:txBody>
      </p:sp>
    </p:spTree>
    <p:extLst>
      <p:ext uri="{BB962C8B-B14F-4D97-AF65-F5344CB8AC3E}">
        <p14:creationId xmlns:p14="http://schemas.microsoft.com/office/powerpoint/2010/main" val="2713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1180655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Q&amp;A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09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59" y="1345859"/>
            <a:ext cx="5042241" cy="504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1304480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마무리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09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84" y="1501434"/>
            <a:ext cx="4165941" cy="4165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41905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추진배경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6808" y="1486792"/>
            <a:ext cx="7917656" cy="359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36203" y="1524892"/>
            <a:ext cx="10730508" cy="48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신라고딕체"/>
                <a:ea typeface="신라고딕체"/>
              </a:rPr>
              <a:t>정보 습득의 어려움과 이로 인한 오남용 발생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537" y="2319555"/>
            <a:ext cx="5168377" cy="38393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0162" y="2334024"/>
            <a:ext cx="4356505" cy="37272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31270" y="6226671"/>
            <a:ext cx="7999512" cy="10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출처 </a:t>
            </a:r>
            <a:r>
              <a:rPr lang="en-US" altLang="ko-KR" sz="1000">
                <a:solidFill>
                  <a:srgbClr val="BFBFBF"/>
                </a:solidFill>
                <a:latin typeface="신라고딕체"/>
                <a:ea typeface="신라고딕체"/>
              </a:rPr>
              <a:t>:</a:t>
            </a:r>
            <a:r>
              <a:rPr lang="ko-KR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 </a:t>
            </a: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http://m.maeilmarketing.com/news/articleView.html?idxno=7696</a:t>
            </a:r>
          </a:p>
          <a:p>
            <a:pPr algn="r">
              <a:defRPr/>
            </a:pP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https://magazine.hankyung.com/business/article/202210134692b</a:t>
            </a:r>
          </a:p>
          <a:p>
            <a:pPr algn="r">
              <a:defRPr/>
            </a:pP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https://www.hankyung.com/it/article/202207148047i</a:t>
            </a: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</p:txBody>
      </p:sp>
    </p:spTree>
    <p:extLst>
      <p:ext uri="{BB962C8B-B14F-4D97-AF65-F5344CB8AC3E}">
        <p14:creationId xmlns:p14="http://schemas.microsoft.com/office/powerpoint/2010/main" val="9020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47605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2241451"/>
          </a:xfrm>
        </p:spPr>
        <p:txBody>
          <a:bodyPr vert="horz" lIns="91440" tIns="45720" rIns="91440" bIns="45720">
            <a:normAutofit/>
          </a:bodyPr>
          <a:lstStyle/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altLang="en-US" dirty="0">
                <a:latin typeface="신라고딕체"/>
                <a:ea typeface="신라고딕체"/>
              </a:rPr>
              <a:t>영양제에 대한 성분 정보 제공</a:t>
            </a:r>
          </a:p>
          <a:p>
            <a:pPr marL="0" indent="0" algn="ctr">
              <a:buNone/>
              <a:defRPr/>
            </a:pPr>
            <a:r>
              <a:rPr lang="ko-KR" altLang="en-US" dirty="0">
                <a:latin typeface="신라고딕체"/>
                <a:ea typeface="신라고딕체"/>
              </a:rPr>
              <a:t>섭취 정보와 구매 정보 제공 및 공유</a:t>
            </a: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7277" y="2216050"/>
            <a:ext cx="275888" cy="363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0" y="3992463"/>
            <a:ext cx="12192000" cy="224145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sz="2800" b="0" i="0" u="none" strike="noStrike" dirty="0">
                <a:latin typeface="신라고딕체"/>
                <a:ea typeface="신라고딕체"/>
              </a:rPr>
              <a:t>쉽고 올바른 영양제 구매와 섭취를 유도</a:t>
            </a: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</p:txBody>
      </p:sp>
      <p:sp>
        <p:nvSpPr>
          <p:cNvPr id="27" name="오른쪽 화살표 26"/>
          <p:cNvSpPr/>
          <p:nvPr/>
        </p:nvSpPr>
        <p:spPr>
          <a:xfrm rot="5400000">
            <a:off x="5653236" y="3410396"/>
            <a:ext cx="885527" cy="6846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34476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9289" y="1869281"/>
            <a:ext cx="2286000" cy="228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2063" y="1065319"/>
            <a:ext cx="3968338" cy="39683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8504" y="1485603"/>
            <a:ext cx="3003349" cy="30033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6298" y="4167249"/>
            <a:ext cx="3893347" cy="94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endParaRPr lang="ko-KR" altLang="en-US" sz="2800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altLang="en-US" sz="2800" dirty="0">
                <a:latin typeface="신라고딕체"/>
                <a:ea typeface="신라고딕체"/>
              </a:rPr>
              <a:t>맞춤형 영양제 추천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4601528"/>
            <a:ext cx="6096000" cy="51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800" dirty="0">
                <a:latin typeface="신라고딕체"/>
                <a:ea typeface="신라고딕체"/>
              </a:rPr>
              <a:t>성분 검색 및 정보 조회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21538" y="4477405"/>
            <a:ext cx="3915668" cy="94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800">
                <a:latin typeface="신라고딕체"/>
                <a:ea typeface="신라고딕체"/>
              </a:rPr>
              <a:t>커뮤니티를 통한</a:t>
            </a:r>
          </a:p>
          <a:p>
            <a:pPr marL="0" indent="0" algn="ctr">
              <a:buNone/>
              <a:defRPr/>
            </a:pPr>
            <a:r>
              <a:rPr lang="ko-KR" altLang="en-US" sz="2800">
                <a:latin typeface="신라고딕체"/>
                <a:ea typeface="신라고딕체"/>
              </a:rPr>
              <a:t>정보 공유 활성화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433406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팀 구성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53" y="1772195"/>
            <a:ext cx="1521762" cy="1521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92" y="1741829"/>
            <a:ext cx="1452929" cy="1452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8344" y="2893210"/>
            <a:ext cx="1476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박제창</a:t>
            </a:r>
            <a:endParaRPr lang="ko-KR" altLang="en-US" sz="25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42888" y="2879151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이관희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1973" y="2911763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김진호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72550" y="2903011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김규서</a:t>
            </a:r>
            <a:endParaRPr lang="ko-KR" altLang="en-US" sz="25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60" y="1783319"/>
            <a:ext cx="1369947" cy="13699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24" y="1758114"/>
            <a:ext cx="1485541" cy="148554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31950" y="3856694"/>
            <a:ext cx="18505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 </a:t>
            </a:r>
            <a:r>
              <a:rPr lang="ko-KR" altLang="en-US" sz="1500" dirty="0" err="1"/>
              <a:t>백엔드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회원가입</a:t>
            </a:r>
            <a:endParaRPr lang="en-US" altLang="ko-KR" sz="1500" b="1" dirty="0"/>
          </a:p>
          <a:p>
            <a:r>
              <a:rPr lang="ko-KR" altLang="en-US" sz="1500" b="1" dirty="0"/>
              <a:t>로그인</a:t>
            </a:r>
            <a:endParaRPr lang="en-US" altLang="ko-KR" sz="1500" b="1" dirty="0"/>
          </a:p>
          <a:p>
            <a:r>
              <a:rPr lang="ko-KR" altLang="en-US" sz="1500" b="1" dirty="0" err="1"/>
              <a:t>마이페이지</a:t>
            </a:r>
            <a:endParaRPr lang="en-US" altLang="ko-KR" sz="1500" b="1" dirty="0"/>
          </a:p>
          <a:p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17526" y="3579695"/>
            <a:ext cx="188841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영양제 분석</a:t>
            </a:r>
            <a:endParaRPr lang="en-US" altLang="ko-KR" sz="1500" b="1" dirty="0"/>
          </a:p>
          <a:p>
            <a:r>
              <a:rPr lang="ko-KR" altLang="en-US" sz="1500" b="1" dirty="0" err="1" smtClean="0"/>
              <a:t>공공데이터</a:t>
            </a:r>
            <a:r>
              <a:rPr lang="ko-KR" altLang="en-US" sz="1500" b="1" dirty="0" smtClean="0"/>
              <a:t> 수집</a:t>
            </a:r>
            <a:endParaRPr lang="en-US" altLang="ko-KR" sz="1500" b="1" dirty="0"/>
          </a:p>
          <a:p>
            <a:r>
              <a:rPr lang="ko-KR" altLang="en-US" sz="1500" b="1" dirty="0" err="1"/>
              <a:t>세부화면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302558" y="3856694"/>
            <a:ext cx="234109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전체 기획</a:t>
            </a:r>
            <a:endParaRPr lang="en-US" altLang="ko-KR" sz="1500" b="1" dirty="0"/>
          </a:p>
          <a:p>
            <a:r>
              <a:rPr lang="ko-KR" altLang="en-US" sz="1500" b="1" dirty="0" err="1"/>
              <a:t>메인화면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r>
              <a:rPr lang="ko-KR" altLang="en-US" sz="1500" b="1" dirty="0" err="1" smtClean="0"/>
              <a:t>성분명</a:t>
            </a:r>
            <a:r>
              <a:rPr lang="ko-KR" altLang="en-US" sz="1500" b="1" dirty="0" smtClean="0"/>
              <a:t> </a:t>
            </a:r>
            <a:r>
              <a:rPr lang="ko-KR" altLang="en-US" sz="1500" b="1" dirty="0"/>
              <a:t>검색</a:t>
            </a:r>
            <a:endParaRPr lang="en-US" altLang="ko-KR" sz="1500" b="1" dirty="0"/>
          </a:p>
          <a:p>
            <a:r>
              <a:rPr lang="en-US" altLang="ko-KR" sz="1500" b="1" dirty="0" smtClean="0"/>
              <a:t>API(</a:t>
            </a:r>
            <a:r>
              <a:rPr lang="ko-KR" altLang="en-US" sz="1500" b="1" dirty="0" smtClean="0"/>
              <a:t>카카오 </a:t>
            </a:r>
            <a:r>
              <a:rPr lang="ko-KR" altLang="en-US" sz="1500" b="1" dirty="0" err="1" smtClean="0"/>
              <a:t>상담톡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8842888" y="3856694"/>
            <a:ext cx="28666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b="1" dirty="0" err="1"/>
              <a:t>통합테스트</a:t>
            </a:r>
            <a:endParaRPr lang="en-US" altLang="ko-KR" sz="1500" b="1" dirty="0"/>
          </a:p>
          <a:p>
            <a:r>
              <a:rPr lang="ko-KR" altLang="en-US" sz="1500" b="1" dirty="0"/>
              <a:t>지도 </a:t>
            </a:r>
            <a:r>
              <a:rPr lang="en-US" altLang="ko-KR" sz="1500" b="1" dirty="0"/>
              <a:t>API(</a:t>
            </a:r>
            <a:r>
              <a:rPr lang="ko-KR" altLang="en-US" sz="1500" b="1" dirty="0"/>
              <a:t>카카오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 smtClean="0"/>
              <a:t>로그인</a:t>
            </a:r>
            <a:r>
              <a:rPr lang="en-US" altLang="ko-KR" sz="1500" b="1" dirty="0"/>
              <a:t>,</a:t>
            </a:r>
            <a:r>
              <a:rPr lang="ko-KR" altLang="en-US" sz="1500" b="1" dirty="0" err="1"/>
              <a:t>마이페이지</a:t>
            </a:r>
            <a:r>
              <a:rPr lang="ko-KR" altLang="en-US" sz="1500" b="1" dirty="0"/>
              <a:t> </a:t>
            </a:r>
            <a:r>
              <a:rPr lang="ko-KR" altLang="en-US" sz="1500" b="1" dirty="0" smtClean="0"/>
              <a:t> </a:t>
            </a:r>
            <a:endParaRPr lang="en-US" altLang="ko-KR" sz="1500" b="1" dirty="0"/>
          </a:p>
          <a:p>
            <a:r>
              <a:rPr lang="ko-KR" altLang="en-US" sz="1500" b="1" dirty="0" smtClean="0"/>
              <a:t>동영상 </a:t>
            </a:r>
            <a:r>
              <a:rPr lang="ko-KR" altLang="en-US" sz="1500" b="1" dirty="0"/>
              <a:t>제작</a:t>
            </a:r>
            <a:endParaRPr lang="en-US" altLang="ko-KR" sz="1500" b="1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59573" y="3370264"/>
            <a:ext cx="8238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3656" y="3388817"/>
            <a:ext cx="1627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50267" y="3411769"/>
            <a:ext cx="1627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99598" y="3411768"/>
            <a:ext cx="1133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380" y="984779"/>
            <a:ext cx="10489239" cy="572617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54272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 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굽은 화살표 23"/>
          <p:cNvSpPr/>
          <p:nvPr/>
        </p:nvSpPr>
        <p:spPr>
          <a:xfrm flipH="1">
            <a:off x="10424915" y="2431851"/>
            <a:ext cx="260449" cy="64740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49740" y="2372318"/>
            <a:ext cx="1622226" cy="31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>
                <a:latin typeface="신라고딕체"/>
                <a:ea typeface="신라고딕체"/>
              </a:rPr>
              <a:t>세부사항 조정</a:t>
            </a:r>
            <a:endParaRPr lang="en-US" altLang="ko-KR" sz="1500" dirty="0">
              <a:latin typeface="신라고딕체"/>
              <a:ea typeface="신라고딕체"/>
            </a:endParaRPr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5502870" y="3371004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6017220" y="3999654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5709" y="3296312"/>
            <a:ext cx="27238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dirty="0" smtClean="0">
                <a:solidFill>
                  <a:srgbClr val="000000"/>
                </a:solidFill>
                <a:latin typeface="신라고딕체"/>
                <a:ea typeface="신라고딕체"/>
              </a:rPr>
              <a:t>분석 알고리즘 데이터 오류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1844" y="3937991"/>
            <a:ext cx="2366367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이메일 인증 기능 추가</a:t>
            </a:r>
          </a:p>
        </p:txBody>
      </p:sp>
      <p:sp>
        <p:nvSpPr>
          <p:cNvPr id="30" name="오른쪽 화살표 29"/>
          <p:cNvSpPr/>
          <p:nvPr/>
        </p:nvSpPr>
        <p:spPr>
          <a:xfrm rot="10800000">
            <a:off x="8581529" y="4620862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7888" y="4569915"/>
            <a:ext cx="2366368" cy="31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신라고딕체"/>
                <a:ea typeface="신라고딕체"/>
              </a:rPr>
              <a:t>댓글 삭제 기능 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0054" y="6141242"/>
            <a:ext cx="2366368" cy="31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통합 과정중에 생긴 오류 수정</a:t>
            </a:r>
          </a:p>
        </p:txBody>
      </p:sp>
      <p:sp>
        <p:nvSpPr>
          <p:cNvPr id="33" name="오른쪽 화살표 32"/>
          <p:cNvSpPr/>
          <p:nvPr/>
        </p:nvSpPr>
        <p:spPr>
          <a:xfrm rot="10800000">
            <a:off x="9098558" y="6202905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29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6759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구현기능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855224"/>
              </p:ext>
            </p:extLst>
          </p:nvPr>
        </p:nvGraphicFramePr>
        <p:xfrm>
          <a:off x="737194" y="1166151"/>
          <a:ext cx="10687839" cy="5305781"/>
        </p:xfrm>
        <a:graphic>
          <a:graphicData uri="http://schemas.openxmlformats.org/drawingml/2006/table">
            <a:tbl>
              <a:tblPr firstRow="1" bandRow="1"/>
              <a:tblGrid>
                <a:gridCol w="2137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solidFill>
                            <a:schemeClr val="lt1"/>
                          </a:solidFill>
                          <a:latin typeface="신라고딕체"/>
                          <a:ea typeface="신라고딕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기능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297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600" spc="0">
                        <a:latin typeface="신라고딕체"/>
                        <a:ea typeface="신라고딕체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영양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영양제 성분정보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성분 정보 조회 및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해당 성분 구매처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29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smtClean="0">
                          <a:latin typeface="신라고딕체"/>
                          <a:ea typeface="신라고딕체"/>
                        </a:rPr>
                        <a:t>영양제 분석</a:t>
                      </a:r>
                      <a:endParaRPr lang="ko-KR" altLang="en-US" sz="1600" spc="0" dirty="0">
                        <a:latin typeface="신라고딕체"/>
                        <a:ea typeface="신라고딕체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smtClean="0">
                          <a:latin typeface="신라고딕체"/>
                          <a:ea typeface="신라고딕체"/>
                        </a:rPr>
                        <a:t>맞춤형 영양제 추천 </a:t>
                      </a: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결과화면 개인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회원정보 수정 및 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아이디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/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148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게시글 등록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조회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수정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삭제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파일첨부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1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댓글 등록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조회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약국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err="1">
                          <a:latin typeface="신라고딕체"/>
                          <a:ea typeface="신라고딕체"/>
                        </a:rPr>
                        <a:t>선택지역</a:t>
                      </a: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 주변 약국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7459" y="4122668"/>
            <a:ext cx="1492494" cy="18347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2437" y="1916142"/>
            <a:ext cx="1931537" cy="206548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6645" y="4502177"/>
            <a:ext cx="458138" cy="4581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2975" y="2970861"/>
            <a:ext cx="458138" cy="4581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1771" y="2054973"/>
            <a:ext cx="458138" cy="4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1293</Words>
  <Application>Microsoft Office PowerPoint</Application>
  <PresentationFormat>와이드스크린</PresentationFormat>
  <Paragraphs>577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문체부 제목 돋음체</vt:lpstr>
      <vt:lpstr>신라고딕체</vt:lpstr>
      <vt:lpstr>함초롬돋움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179</cp:revision>
  <dcterms:created xsi:type="dcterms:W3CDTF">2023-04-24T02:31:58Z</dcterms:created>
  <dcterms:modified xsi:type="dcterms:W3CDTF">2023-05-12T05:13:37Z</dcterms:modified>
  <cp:version/>
</cp:coreProperties>
</file>